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76" r:id="rId2"/>
    <p:sldId id="378" r:id="rId3"/>
    <p:sldId id="943" r:id="rId4"/>
    <p:sldId id="379" r:id="rId5"/>
    <p:sldId id="380" r:id="rId6"/>
    <p:sldId id="381" r:id="rId7"/>
    <p:sldId id="382" r:id="rId8"/>
    <p:sldId id="946" r:id="rId9"/>
    <p:sldId id="947" r:id="rId10"/>
    <p:sldId id="948" r:id="rId11"/>
    <p:sldId id="383" r:id="rId12"/>
    <p:sldId id="384" r:id="rId13"/>
    <p:sldId id="404" r:id="rId14"/>
    <p:sldId id="385" r:id="rId15"/>
    <p:sldId id="377" r:id="rId16"/>
    <p:sldId id="386" r:id="rId17"/>
    <p:sldId id="387" r:id="rId18"/>
    <p:sldId id="389" r:id="rId19"/>
    <p:sldId id="388" r:id="rId20"/>
    <p:sldId id="390" r:id="rId21"/>
    <p:sldId id="391" r:id="rId22"/>
    <p:sldId id="405" r:id="rId23"/>
    <p:sldId id="392" r:id="rId24"/>
    <p:sldId id="393" r:id="rId25"/>
    <p:sldId id="399" r:id="rId26"/>
    <p:sldId id="395" r:id="rId27"/>
    <p:sldId id="406" r:id="rId28"/>
    <p:sldId id="396" r:id="rId29"/>
    <p:sldId id="407" r:id="rId30"/>
    <p:sldId id="397" r:id="rId31"/>
    <p:sldId id="398" r:id="rId32"/>
    <p:sldId id="400" r:id="rId33"/>
    <p:sldId id="403" r:id="rId34"/>
    <p:sldId id="401" r:id="rId35"/>
    <p:sldId id="944" r:id="rId36"/>
    <p:sldId id="409" r:id="rId37"/>
    <p:sldId id="410" r:id="rId38"/>
    <p:sldId id="411" r:id="rId39"/>
    <p:sldId id="412" r:id="rId40"/>
    <p:sldId id="413" r:id="rId41"/>
    <p:sldId id="414" r:id="rId42"/>
    <p:sldId id="416" r:id="rId43"/>
    <p:sldId id="417" r:id="rId44"/>
    <p:sldId id="937" r:id="rId45"/>
    <p:sldId id="938" r:id="rId46"/>
    <p:sldId id="415" r:id="rId47"/>
    <p:sldId id="939" r:id="rId48"/>
    <p:sldId id="940" r:id="rId49"/>
    <p:sldId id="941" r:id="rId50"/>
    <p:sldId id="942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42E4D-44FA-4853-8CF7-938F2AED9C5E}">
          <p14:sldIdLst>
            <p14:sldId id="376"/>
            <p14:sldId id="378"/>
            <p14:sldId id="943"/>
            <p14:sldId id="379"/>
            <p14:sldId id="380"/>
            <p14:sldId id="381"/>
            <p14:sldId id="382"/>
            <p14:sldId id="946"/>
            <p14:sldId id="947"/>
            <p14:sldId id="948"/>
            <p14:sldId id="383"/>
            <p14:sldId id="384"/>
            <p14:sldId id="404"/>
            <p14:sldId id="385"/>
            <p14:sldId id="377"/>
            <p14:sldId id="386"/>
            <p14:sldId id="387"/>
            <p14:sldId id="389"/>
            <p14:sldId id="388"/>
            <p14:sldId id="390"/>
            <p14:sldId id="391"/>
            <p14:sldId id="405"/>
            <p14:sldId id="392"/>
            <p14:sldId id="393"/>
            <p14:sldId id="399"/>
            <p14:sldId id="395"/>
            <p14:sldId id="406"/>
            <p14:sldId id="396"/>
            <p14:sldId id="407"/>
            <p14:sldId id="397"/>
            <p14:sldId id="398"/>
            <p14:sldId id="400"/>
            <p14:sldId id="403"/>
            <p14:sldId id="401"/>
            <p14:sldId id="944"/>
            <p14:sldId id="409"/>
            <p14:sldId id="410"/>
            <p14:sldId id="411"/>
            <p14:sldId id="412"/>
            <p14:sldId id="413"/>
            <p14:sldId id="414"/>
            <p14:sldId id="416"/>
            <p14:sldId id="417"/>
            <p14:sldId id="937"/>
            <p14:sldId id="938"/>
            <p14:sldId id="415"/>
            <p14:sldId id="939"/>
            <p14:sldId id="940"/>
            <p14:sldId id="941"/>
            <p14:sldId id="9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00080"/>
    <a:srgbClr val="996633"/>
    <a:srgbClr val="D8E9D3"/>
    <a:srgbClr val="A5AEA3"/>
    <a:srgbClr val="D8D8D8"/>
    <a:srgbClr val="949494"/>
    <a:srgbClr val="FFFFFF"/>
    <a:srgbClr val="FFC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712" autoAdjust="0"/>
    <p:restoredTop sz="90216" autoAdjust="0"/>
  </p:normalViewPr>
  <p:slideViewPr>
    <p:cSldViewPr>
      <p:cViewPr varScale="1">
        <p:scale>
          <a:sx n="117" d="100"/>
          <a:sy n="117" d="100"/>
        </p:scale>
        <p:origin x="13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42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FA21340-DBF0-4FAC-9DE2-FD6DB24B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Input: Single Image</a:t>
            </a:r>
          </a:p>
          <a:p>
            <a:r>
              <a:rPr lang="en-US" dirty="0"/>
              <a:t>, Or take top K proposals per image?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800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Problem: Object detectors often output many overlapping detections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278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Bounding box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bounding box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Bounding box regression: transform each region proposal with learnable parameters </a:t>
                </a:r>
                <a:r>
                  <a:rPr lang="en-US" b="0" i="0">
                    <a:latin typeface="Cambria Math" panose="02040503050406030204" pitchFamily="18" charset="0"/>
                  </a:rPr>
                  <a:t>(𝑡_𝑥,𝑡_𝑦,𝑡_ℎ,𝑡_𝑤)</a:t>
                </a:r>
                <a:r>
                  <a:rPr lang="en-US" dirty="0"/>
                  <a:t> into a better bounding box</a:t>
                </a:r>
              </a:p>
              <a:p>
                <a:endParaRPr lang="en-S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93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Jointly train with 4 losses:</a:t>
            </a:r>
          </a:p>
          <a:p>
            <a:pPr lvl="1"/>
            <a:r>
              <a:rPr lang="en-US" dirty="0"/>
              <a:t>1. RPN classification: anchor box is object / not an object</a:t>
            </a:r>
          </a:p>
          <a:p>
            <a:pPr lvl="1"/>
            <a:r>
              <a:rPr lang="en-US" dirty="0"/>
              <a:t>2. RPN regression: predict transform from anchor box to proposal box</a:t>
            </a:r>
          </a:p>
          <a:p>
            <a:pPr lvl="1"/>
            <a:r>
              <a:rPr lang="en-US" dirty="0"/>
              <a:t>3. Object classification: classify proposals as background / object class</a:t>
            </a:r>
          </a:p>
          <a:p>
            <a:pPr lvl="1"/>
            <a:r>
              <a:rPr lang="en-US" dirty="0"/>
              <a:t>4. Object regression: predict transform from proposal box to object box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818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only care about pixels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467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Not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reusing shared features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between overlapping patches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21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</a:t>
            </a:r>
            <a:r>
              <a:rPr lang="en-US" dirty="0" err="1"/>
              <a:t>ResNet</a:t>
            </a:r>
            <a:r>
              <a:rPr lang="en-US" dirty="0"/>
              <a:t> stem aggressively</a:t>
            </a:r>
          </a:p>
          <a:p>
            <a:r>
              <a:rPr lang="en-US" dirty="0" err="1"/>
              <a:t>downsamples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89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per-pixel labels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21340-DBF0-4FAC-9DE2-FD6DB24B56C8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46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03966-D6FD-4DDD-A95C-2C7993E51B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530035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F456A-00AF-44E6-8D70-638C0D0130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9B42-DC4F-4955-8A6B-AF74C68745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1126-23CC-4559-B546-BAC515D1D4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225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2DEA-3332-4DF6-A348-197FA3F2EA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09577-EEFF-4D12-A7EE-88AD1DC7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6999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6999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E160EA6-A35E-4F72-A219-BD66FDF9DC9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9C22-43DB-4CF1-9478-5B5914CD68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L4.2 Object Detection and Segmentation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0A68-9DF3-4C69-98DF-06276D6EC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Z. Gu 2021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3021-74D3-4F09-91B6-CABEF5EC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C03966-D6FD-4DDD-A95C-2C7993E51B9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097B7-E0BA-47A6-B048-018FD9D46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11" y="4547579"/>
            <a:ext cx="2604304" cy="1905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49E3B-5608-4326-97AA-9331291C3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80" y="4547579"/>
            <a:ext cx="2773815" cy="1905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0077E-01C1-4257-8EA0-F614C1ED0640}"/>
              </a:ext>
            </a:extLst>
          </p:cNvPr>
          <p:cNvSpPr txBox="1"/>
          <p:nvPr/>
        </p:nvSpPr>
        <p:spPr>
          <a:xfrm>
            <a:off x="2279171" y="6594516"/>
            <a:ext cx="52920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dirty="0">
                <a:solidFill>
                  <a:srgbClr val="111111"/>
                </a:solidFill>
                <a:effectLst/>
                <a:latin typeface="Roboto"/>
              </a:rPr>
              <a:t>Acknowledgement: Based EECS 498 Deep Learning for Computer Vision, U Michigan</a:t>
            </a:r>
          </a:p>
        </p:txBody>
      </p:sp>
    </p:spTree>
    <p:extLst>
      <p:ext uri="{BB962C8B-B14F-4D97-AF65-F5344CB8AC3E}">
        <p14:creationId xmlns:p14="http://schemas.microsoft.com/office/powerpoint/2010/main" val="147044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9291-27C4-4D1B-AF34-3F777DB5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490"/>
            <a:ext cx="8229600" cy="868362"/>
          </a:xfrm>
        </p:spPr>
        <p:txBody>
          <a:bodyPr/>
          <a:lstStyle/>
          <a:p>
            <a:r>
              <a:rPr lang="en-US" sz="2800" dirty="0"/>
              <a:t>Convolution Implementation of Sliding Windows</a:t>
            </a:r>
            <a:endParaRPr lang="en-SE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8100B-A287-4E5C-9216-72B0D03B5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516" y="737024"/>
                <a:ext cx="8712968" cy="1584176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Middle row: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2∗2=4</m:t>
                    </m:r>
                  </m:oMath>
                </a14:m>
                <a:r>
                  <a:rPr lang="en-US" dirty="0"/>
                  <a:t> probability vectors of size 4, corresponding to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2∗2=4</m:t>
                    </m:r>
                  </m:oMath>
                </a14:m>
                <a:r>
                  <a:rPr lang="en-US" dirty="0"/>
                  <a:t> possible positions of sliding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14×14</m:t>
                    </m:r>
                  </m:oMath>
                </a14:m>
                <a:r>
                  <a:rPr lang="en-US" dirty="0"/>
                  <a:t> box across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input image with stride 2</a:t>
                </a:r>
              </a:p>
              <a:p>
                <a:r>
                  <a:rPr lang="en-US" dirty="0"/>
                  <a:t>Bottom row: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probability vectors of size 4, corresponding to each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8∗8=64</m:t>
                    </m:r>
                  </m:oMath>
                </a14:m>
                <a:r>
                  <a:rPr lang="en-US" dirty="0"/>
                  <a:t> possible positions of sliding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14×14</m:t>
                    </m:r>
                  </m:oMath>
                </a14:m>
                <a:r>
                  <a:rPr lang="en-US" dirty="0"/>
                  <a:t> box across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input image with stride 2</a:t>
                </a:r>
              </a:p>
              <a:p>
                <a:r>
                  <a:rPr lang="en-US" dirty="0"/>
                  <a:t>Improves computation efficiency by reducing redundant computations between overlapping sliding windows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8100B-A287-4E5C-9216-72B0D03B5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516" y="737024"/>
                <a:ext cx="8712968" cy="1584176"/>
              </a:xfrm>
              <a:blipFill>
                <a:blip r:embed="rId2"/>
                <a:stretch>
                  <a:fillRect l="-210" t="-34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132AA-E857-499A-90CA-C27F176A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8985E-4767-42BF-86FD-78EFE3CB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2579"/>
            <a:ext cx="9144000" cy="47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85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B5DA-BDB1-4A49-A0F7-CE69A555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9930-69F7-46A5-82D1-186FE0BA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7498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Generating region proposals: find a small set of boxes that are likely to cover all objects, based on heuristics (no learning): e.g., look for “blob-like” image regions</a:t>
            </a:r>
          </a:p>
          <a:p>
            <a:pPr lvl="1"/>
            <a:r>
              <a:rPr lang="en-US" dirty="0"/>
              <a:t>Relatively fast to run: e.g. Selective Search gives 2000 region proposals in a few seconds on CPU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EF424-41A3-4392-9CC7-28D820C3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B21C1-D206-43C5-8778-5E2E1321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" y="4109864"/>
            <a:ext cx="9144000" cy="23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0119-D1E8-4E9D-A073-850C9094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868362"/>
          </a:xfrm>
        </p:spPr>
        <p:txBody>
          <a:bodyPr/>
          <a:lstStyle/>
          <a:p>
            <a:r>
              <a:rPr lang="en-US" dirty="0"/>
              <a:t>R-CNN: Training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64FE1-58DD-4F29-865C-A098B99F57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6208"/>
                <a:ext cx="8229600" cy="132664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Crop/warp each region proposal into same-size (e.g.,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) image regions, and run each through a CNN to get bounding box and class label for each region</a:t>
                </a:r>
              </a:p>
              <a:p>
                <a:r>
                  <a:rPr lang="en-US" dirty="0"/>
                  <a:t>Bounding box regression: transform each region proposal with learnable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 a better bounding box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64FE1-58DD-4F29-865C-A098B99F5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6208"/>
                <a:ext cx="8229600" cy="1326648"/>
              </a:xfrm>
              <a:blipFill>
                <a:blip r:embed="rId2"/>
                <a:stretch>
                  <a:fillRect l="-444" t="-6422" b="-183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A3E2B-C4DD-4BDB-9E8A-EDFE957D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406E7-48DF-4CD2-A5FC-0BC28882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7245"/>
            <a:ext cx="9144000" cy="47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95FE-2D30-4B7D-B595-E0398A75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EA51-2465-486F-9554-6CF636CD1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40446"/>
            <a:ext cx="8363272" cy="142190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Categorize each region proposal as positive, negative, or neutral based on overlap with ground-truth boxes</a:t>
            </a:r>
          </a:p>
          <a:p>
            <a:pPr algn="l"/>
            <a:r>
              <a:rPr lang="en-US" dirty="0"/>
              <a:t>Crop pixels from each positive and negative proposal, resize to 224 x 224</a:t>
            </a:r>
          </a:p>
          <a:p>
            <a:pPr algn="l"/>
            <a:r>
              <a:rPr lang="en-US" dirty="0"/>
              <a:t>Use the CNN for </a:t>
            </a:r>
            <a:r>
              <a:rPr lang="en-US" dirty="0" err="1"/>
              <a:t>Bbox</a:t>
            </a:r>
            <a:r>
              <a:rPr lang="en-US" dirty="0"/>
              <a:t> regression and classification for positive boxes; only 1-class prediction for negative boxes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97887-5D64-4D03-9940-B398DFC8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5887D-482D-430B-8CA4-CEBA8A38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5" y="2327137"/>
            <a:ext cx="8623987" cy="44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0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62A9-C49F-4A16-9D0A-3FB6F844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Test Time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2CC50-DFF5-43B3-8359-8A94E18DF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1. Run region proposal method to compute ~2000 region proposals</a:t>
                </a:r>
              </a:p>
              <a:p>
                <a:r>
                  <a:rPr lang="en-US" dirty="0"/>
                  <a:t>2. Resize each region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rPr lang="en-US" dirty="0"/>
                  <a:t> (tunable </a:t>
                </a:r>
                <a:r>
                  <a:rPr lang="en-US" dirty="0" err="1"/>
                  <a:t>hyperparams</a:t>
                </a:r>
                <a:r>
                  <a:rPr lang="en-US" dirty="0"/>
                  <a:t>) and run independently through the CNN to predict class scores and </a:t>
                </a:r>
                <a:r>
                  <a:rPr lang="en-US" dirty="0" err="1"/>
                  <a:t>Bbox</a:t>
                </a:r>
                <a:r>
                  <a:rPr lang="en-US" dirty="0"/>
                  <a:t> transform</a:t>
                </a:r>
              </a:p>
              <a:p>
                <a:r>
                  <a:rPr lang="en-US" dirty="0"/>
                  <a:t>3. Use scores to select a subset of region proposals to output </a:t>
                </a:r>
              </a:p>
              <a:p>
                <a:pPr lvl="1"/>
                <a:r>
                  <a:rPr lang="en-US" dirty="0"/>
                  <a:t>Many choices here: threshold on background score (e.g., output bottom K proposals with lowest background scores), or per-class (e.g., output top K proposals with highest classification scores for the given class)…</a:t>
                </a:r>
              </a:p>
              <a:p>
                <a:r>
                  <a:rPr lang="en-US" dirty="0"/>
                  <a:t>4. Compare with ground-truth </a:t>
                </a:r>
                <a:r>
                  <a:rPr lang="en-US" dirty="0" err="1"/>
                  <a:t>Bboxes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2CC50-DFF5-43B3-8359-8A94E18DF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9" t="-1912" r="-741" b="-155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B032B-5FE4-4509-8FD7-F4743FD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84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D410-A2F1-4497-86AD-C92D61C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Criteria (Intersection Over Union, IOU)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4EFEA-A7B6-4156-87A0-2E601BEAF0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4418519"/>
                <a:ext cx="8712968" cy="210682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Blue box: Ground Truth; Red box: model output</a:t>
                </a:r>
              </a:p>
              <a:p>
                <a:r>
                  <a:rPr lang="en-US" dirty="0"/>
                  <a:t>Set a threshold for detection (positive result)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Common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𝐼𝑜𝑈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4EFEA-A7B6-4156-87A0-2E601BEAF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4418519"/>
                <a:ext cx="8712968" cy="2106825"/>
              </a:xfrm>
              <a:blipFill>
                <a:blip r:embed="rId2"/>
                <a:stretch>
                  <a:fillRect l="-1399" t="-3768" b="-37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073D9-EDE2-4367-86EE-61B0871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BDD56-1379-49C4-A87D-6915CB17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12776"/>
            <a:ext cx="5515722" cy="210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46717-15CC-431F-A448-CDD427F1A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302" y="1272235"/>
            <a:ext cx="3076178" cy="31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71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40AD-D2FB-4995-A3C8-5B06F634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Non-Max Suppression (NMS)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C03DC-942F-469F-9DFB-D324CB62B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88087"/>
                <a:ext cx="8229600" cy="2628945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NMS discards (suppresses) overlapping object boxes except the one with the maximum classification score </a:t>
                </a:r>
              </a:p>
              <a:p>
                <a:r>
                  <a:rPr lang="en-US" dirty="0"/>
                  <a:t>1. For each output class</a:t>
                </a:r>
              </a:p>
              <a:p>
                <a:pPr lvl="1"/>
                <a:r>
                  <a:rPr lang="en-US" dirty="0"/>
                  <a:t>1.1 Select next highest-scoring box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output it as a prediction</a:t>
                </a:r>
              </a:p>
              <a:p>
                <a:pPr lvl="1"/>
                <a:r>
                  <a:rPr lang="en-US" dirty="0"/>
                  <a:t>1.2 Discard any remaining boxes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 &gt; threshold</a:t>
                </a:r>
              </a:p>
              <a:p>
                <a:pPr lvl="1"/>
                <a:r>
                  <a:rPr lang="en-US" dirty="0"/>
                  <a:t>1.3. If any boxes remain, GOTO 1.1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Assume threshold=.7</a:t>
                </a:r>
              </a:p>
              <a:p>
                <a:pPr lvl="1"/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 has the highest classification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=.9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 box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blue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996633"/>
                    </a:solidFill>
                  </a:rPr>
                  <a:t>orange</a:t>
                </a:r>
                <a:r>
                  <a:rPr lang="en-US" dirty="0"/>
                  <a:t>)=.78&gt;.7. </a:t>
                </a:r>
              </a:p>
              <a:p>
                <a:pPr lvl="1"/>
                <a:r>
                  <a:rPr lang="en-US" dirty="0"/>
                  <a:t>The next highest-scoring box is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US" dirty="0"/>
                  <a:t>. Output the </a:t>
                </a:r>
                <a:r>
                  <a:rPr lang="en-US" sz="2700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 box, and discard the </a:t>
                </a:r>
                <a:r>
                  <a:rPr lang="en-US" sz="2700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 box since </a:t>
                </a:r>
                <a:r>
                  <a:rPr lang="en-US" dirty="0" err="1"/>
                  <a:t>IoU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800080"/>
                    </a:solidFill>
                  </a:rPr>
                  <a:t>purple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C000"/>
                    </a:solidFill>
                  </a:rPr>
                  <a:t>yellow</a:t>
                </a:r>
                <a:r>
                  <a:rPr lang="en-US" dirty="0"/>
                  <a:t>)=.74&gt;.7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C03DC-942F-469F-9DFB-D324CB62B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88087"/>
                <a:ext cx="8229600" cy="2628945"/>
              </a:xfrm>
              <a:blipFill>
                <a:blip r:embed="rId3"/>
                <a:stretch>
                  <a:fillRect l="-222" t="-208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CBC9-DF24-4491-A12B-EB99F880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A6E23-C1DD-4C59-855F-9D5742F47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31" y="3605797"/>
            <a:ext cx="2777384" cy="1987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D8A0A-B429-4DF0-A607-62C15B946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10" y="5626107"/>
            <a:ext cx="1897972" cy="990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673CEB-4CD4-476B-BE0F-67C4FEF47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6" y="3605797"/>
            <a:ext cx="2761600" cy="1987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3A3146-1766-4AA0-AB78-6DC1A94EA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3014" y="5661248"/>
            <a:ext cx="1897972" cy="368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2BA9C1-47CE-444A-90FF-DB4FA888B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1550" y="3605797"/>
            <a:ext cx="2765250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1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6FBE-1970-411B-99B9-9C44DD49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Object Detectors:</a:t>
            </a:r>
            <a:br>
              <a:rPr lang="en-US" dirty="0"/>
            </a:b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E6D0-6F3F-4ABE-B185-FF4D7BDB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1392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1. Run object detector on all test images (with NMS)</a:t>
            </a:r>
          </a:p>
          <a:p>
            <a:r>
              <a:rPr lang="en-US" dirty="0"/>
              <a:t>2. For each class, compute Average Precision (AP) = area under Precision vs Recall Curve</a:t>
            </a:r>
          </a:p>
          <a:p>
            <a:pPr lvl="1"/>
            <a:r>
              <a:rPr lang="en-US" dirty="0"/>
              <a:t>1. For each detection (highest score to lowest score)</a:t>
            </a:r>
          </a:p>
          <a:p>
            <a:pPr lvl="2"/>
            <a:r>
              <a:rPr lang="en-US" dirty="0"/>
              <a:t>1. If it matches some GT box with </a:t>
            </a:r>
            <a:r>
              <a:rPr lang="en-US" dirty="0" err="1"/>
              <a:t>IoU</a:t>
            </a:r>
            <a:r>
              <a:rPr lang="en-US" dirty="0"/>
              <a:t> &gt; 0.5, mark it as positive and eliminate the GT</a:t>
            </a:r>
          </a:p>
          <a:p>
            <a:pPr lvl="2"/>
            <a:r>
              <a:rPr lang="en-US" dirty="0"/>
              <a:t>2. Otherwise mark it as negative</a:t>
            </a:r>
          </a:p>
          <a:p>
            <a:pPr lvl="2"/>
            <a:r>
              <a:rPr lang="en-US" dirty="0"/>
              <a:t>3. Plot a point on PR Curve</a:t>
            </a:r>
          </a:p>
          <a:p>
            <a:pPr lvl="1"/>
            <a:r>
              <a:rPr lang="en-US" dirty="0"/>
              <a:t>2. Average Precision (AP) = area under PR curve</a:t>
            </a:r>
          </a:p>
          <a:p>
            <a:r>
              <a:rPr lang="en-US" dirty="0"/>
              <a:t>3. Mean Average Precision (</a:t>
            </a:r>
            <a:r>
              <a:rPr lang="en-US" dirty="0" err="1"/>
              <a:t>mAP</a:t>
            </a:r>
            <a:r>
              <a:rPr lang="en-US" dirty="0"/>
              <a:t>) = average of AP for each class</a:t>
            </a:r>
          </a:p>
          <a:p>
            <a:r>
              <a:rPr lang="en-US" dirty="0"/>
              <a:t>4. For “COCO </a:t>
            </a:r>
            <a:r>
              <a:rPr lang="en-US" dirty="0" err="1"/>
              <a:t>mAP</a:t>
            </a:r>
            <a:r>
              <a:rPr lang="en-US" dirty="0"/>
              <a:t>”: Compute </a:t>
            </a:r>
            <a:r>
              <a:rPr lang="en-US" dirty="0" err="1"/>
              <a:t>mAP@thresh</a:t>
            </a:r>
            <a:r>
              <a:rPr lang="en-US" dirty="0"/>
              <a:t> for each </a:t>
            </a:r>
            <a:r>
              <a:rPr lang="en-US" dirty="0" err="1"/>
              <a:t>IoU</a:t>
            </a:r>
            <a:r>
              <a:rPr lang="en-US" dirty="0"/>
              <a:t> threshold (0.5, 0.55, 0.6, …, 0.95) and take average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2B6B9-B320-457D-A99D-84764B34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067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E8D7-A778-4507-8BF4-EF22DE76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2A3B7-AAE0-451B-8509-95A756E6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E4B7F-051D-46E2-BE1A-418AFD1C7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" y="110027"/>
            <a:ext cx="2916486" cy="3312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A0F5D-4C4D-41E3-93B5-03B27991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26" y="110027"/>
            <a:ext cx="2904102" cy="33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C5944-14BD-4B00-95BA-DA457A9D2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174" y="110027"/>
            <a:ext cx="2910294" cy="3318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97608-5EE2-4DE2-8CDF-48A70F590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8" y="3481016"/>
            <a:ext cx="2891717" cy="3325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AA84C-B0D0-4A4A-89A2-3633E47E0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141" y="3481016"/>
            <a:ext cx="2891717" cy="33189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FAD037-EBEE-4DC1-AFF1-4B1010DCA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053" y="3519129"/>
            <a:ext cx="3049942" cy="1786395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D8B2732C-7822-4984-9522-5F5B17816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841055"/>
              </p:ext>
            </p:extLst>
          </p:nvPr>
        </p:nvGraphicFramePr>
        <p:xfrm>
          <a:off x="1331640" y="2313935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FN=2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TP=1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FP=0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45FE403-80DE-4442-A557-CCF5880F5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396449"/>
              </p:ext>
            </p:extLst>
          </p:nvPr>
        </p:nvGraphicFramePr>
        <p:xfrm>
          <a:off x="4545579" y="2313935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FP=0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7662B7A-2972-4C4A-82B2-0AFA1AD60A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202979"/>
              </p:ext>
            </p:extLst>
          </p:nvPr>
        </p:nvGraphicFramePr>
        <p:xfrm>
          <a:off x="7597513" y="2313935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FP=1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1088A73-0157-44AB-8C3C-C7BA3C7329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214357"/>
              </p:ext>
            </p:extLst>
          </p:nvPr>
        </p:nvGraphicFramePr>
        <p:xfrm>
          <a:off x="1611549" y="5661248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FN=1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TP=2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FP=2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5F0BC10-1C00-4B8B-86DB-B1B18D3449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57031"/>
              </p:ext>
            </p:extLst>
          </p:nvPr>
        </p:nvGraphicFramePr>
        <p:xfrm>
          <a:off x="5320264" y="5858579"/>
          <a:ext cx="1152128" cy="683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FN=0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TN=0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341509">
                <a:tc>
                  <a:txBody>
                    <a:bodyPr/>
                    <a:lstStyle/>
                    <a:p>
                      <a:r>
                        <a:rPr lang="en-US" sz="1200" dirty="0"/>
                        <a:t>TP=3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FP=2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9E39DC-B86E-4BD6-A263-561C1C0DD861}"/>
                  </a:ext>
                </a:extLst>
              </p:cNvPr>
              <p:cNvSpPr txBox="1"/>
              <p:nvPr/>
            </p:nvSpPr>
            <p:spPr>
              <a:xfrm>
                <a:off x="7123384" y="5867407"/>
                <a:ext cx="1944416" cy="8788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9E39DC-B86E-4BD6-A263-561C1C0DD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384" y="5867407"/>
                <a:ext cx="1944416" cy="878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54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337B-5287-4E62-A84D-D3EEDBC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E5F38-4D70-40AB-AB80-DB64FBC15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5626968" cy="5105400"/>
              </a:xfrm>
            </p:spPr>
            <p:txBody>
              <a:bodyPr/>
              <a:lstStyle/>
              <a:p>
                <a:r>
                  <a:rPr lang="en-US" dirty="0"/>
                  <a:t>To get the perfect AP = 1.0, we need 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dirty="0"/>
                  <a:t>, 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dirty="0"/>
                  <a:t>, i.e., Hit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GT boxes with </a:t>
                </a:r>
                <a:r>
                  <a:rPr lang="en-US" dirty="0" err="1"/>
                  <a:t>IoU</a:t>
                </a:r>
                <a:r>
                  <a:rPr lang="en-US" dirty="0"/>
                  <a:t> &gt; 0.5, and have no FP detections ranked above any TP</a:t>
                </a:r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E5F38-4D70-40AB-AB80-DB64FBC15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5626968" cy="5105400"/>
              </a:xfrm>
              <a:blipFill>
                <a:blip r:embed="rId2"/>
                <a:stretch>
                  <a:fillRect l="-2492" t="-1553" r="-238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F5B3C-33CF-4A09-91A4-81CC1BE5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E0EA1A-2822-4E52-9C09-B9090EAA6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6654728"/>
              </p:ext>
            </p:extLst>
          </p:nvPr>
        </p:nvGraphicFramePr>
        <p:xfrm>
          <a:off x="6516216" y="1412776"/>
          <a:ext cx="1770534" cy="1152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5267">
                  <a:extLst>
                    <a:ext uri="{9D8B030D-6E8A-4147-A177-3AD203B41FA5}">
                      <a16:colId xmlns:a16="http://schemas.microsoft.com/office/drawing/2014/main" val="1682187565"/>
                    </a:ext>
                  </a:extLst>
                </a:gridCol>
                <a:gridCol w="885267">
                  <a:extLst>
                    <a:ext uri="{9D8B030D-6E8A-4147-A177-3AD203B41FA5}">
                      <a16:colId xmlns:a16="http://schemas.microsoft.com/office/drawing/2014/main" val="108360485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r>
                        <a:rPr lang="en-US" sz="2000" dirty="0"/>
                        <a:t>FN=0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TN=0</a:t>
                      </a:r>
                      <a:endParaRPr lang="en-S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15638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sz="2000" dirty="0"/>
                        <a:t>TP=N</a:t>
                      </a:r>
                      <a:endParaRPr lang="en-S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FP=0</a:t>
                      </a:r>
                      <a:endParaRPr lang="en-S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11723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7D5FB6-5DEB-46FB-A952-8A648B9FD26A}"/>
              </a:ext>
            </a:extLst>
          </p:cNvPr>
          <p:cNvCxnSpPr>
            <a:cxnSpLocks/>
          </p:cNvCxnSpPr>
          <p:nvPr/>
        </p:nvCxnSpPr>
        <p:spPr bwMode="auto">
          <a:xfrm>
            <a:off x="6660232" y="5157192"/>
            <a:ext cx="1872208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8DDAF9-F936-4E1E-985C-DAFFC46B3D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660232" y="2996952"/>
            <a:ext cx="0" cy="216024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AA69F55-1FD6-4A9F-93B1-CEEC5FB955E8}"/>
              </a:ext>
            </a:extLst>
          </p:cNvPr>
          <p:cNvSpPr/>
          <p:nvPr/>
        </p:nvSpPr>
        <p:spPr bwMode="auto">
          <a:xfrm>
            <a:off x="6660232" y="3212976"/>
            <a:ext cx="1770471" cy="194421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418972-6358-4BC3-BE84-28A685E09419}"/>
              </a:ext>
            </a:extLst>
          </p:cNvPr>
          <p:cNvSpPr txBox="1"/>
          <p:nvPr/>
        </p:nvSpPr>
        <p:spPr>
          <a:xfrm>
            <a:off x="7214695" y="515718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</a:t>
            </a:r>
            <a:endParaRPr lang="en-S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6DC5A9-11DD-4F42-B482-72F525EA7522}"/>
              </a:ext>
            </a:extLst>
          </p:cNvPr>
          <p:cNvSpPr txBox="1"/>
          <p:nvPr/>
        </p:nvSpPr>
        <p:spPr>
          <a:xfrm rot="16200000">
            <a:off x="5897943" y="400041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  <a:endParaRPr lang="en-S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8BD129-AA9C-441F-8A41-F2DE1B01CBD9}"/>
              </a:ext>
            </a:extLst>
          </p:cNvPr>
          <p:cNvSpPr/>
          <p:nvPr/>
        </p:nvSpPr>
        <p:spPr bwMode="auto">
          <a:xfrm>
            <a:off x="8327856" y="3104962"/>
            <a:ext cx="216016" cy="216023"/>
          </a:xfrm>
          <a:prstGeom prst="ellipse">
            <a:avLst/>
          </a:prstGeom>
          <a:solidFill>
            <a:srgbClr val="0000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B4D2E-A727-401B-9DE4-70530307E0F5}"/>
              </a:ext>
            </a:extLst>
          </p:cNvPr>
          <p:cNvSpPr txBox="1"/>
          <p:nvPr/>
        </p:nvSpPr>
        <p:spPr>
          <a:xfrm>
            <a:off x="7884368" y="27809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(1.0,1.0)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6378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459F-6374-4CB3-B984-4B3560C6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3F2BC-96A8-4E68-8073-B2C7DE0AF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3D8E0-3D10-4837-81DE-3CBFB652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64B66-19D3-4D07-B4ED-16A7AC46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318"/>
            <a:ext cx="9144000" cy="3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9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CA68-6F7E-4CCD-B6C9-8609F9F8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69CEB-2B53-4045-B2A8-20BBEBD8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3 classes, and have computed AP values for each </a:t>
            </a:r>
            <a:r>
              <a:rPr lang="en-US" dirty="0" err="1"/>
              <a:t>classwith</a:t>
            </a:r>
            <a:r>
              <a:rPr lang="en-US" dirty="0"/>
              <a:t> </a:t>
            </a:r>
            <a:r>
              <a:rPr lang="en-US" dirty="0" err="1"/>
              <a:t>IoU</a:t>
            </a:r>
            <a:r>
              <a:rPr lang="en-US" dirty="0"/>
              <a:t> threshold .5 as:</a:t>
            </a:r>
          </a:p>
          <a:p>
            <a:pPr lvl="1"/>
            <a:r>
              <a:rPr lang="en-US" dirty="0"/>
              <a:t>Car AP = .65, Cat AP = .80, Dog AP = .86, then mAP@.5=.77</a:t>
            </a:r>
          </a:p>
          <a:p>
            <a:r>
              <a:rPr lang="en-US" dirty="0"/>
              <a:t>For COCO </a:t>
            </a:r>
            <a:r>
              <a:rPr lang="en-US" dirty="0" err="1"/>
              <a:t>mAP</a:t>
            </a:r>
            <a:r>
              <a:rPr lang="en-US" dirty="0"/>
              <a:t>: Compute </a:t>
            </a:r>
            <a:r>
              <a:rPr lang="en-US" dirty="0" err="1"/>
              <a:t>mAP@threshold</a:t>
            </a:r>
            <a:r>
              <a:rPr lang="en-US" dirty="0"/>
              <a:t> for each </a:t>
            </a:r>
            <a:r>
              <a:rPr lang="en-US" dirty="0" err="1"/>
              <a:t>IoU</a:t>
            </a:r>
            <a:r>
              <a:rPr lang="en-US" dirty="0"/>
              <a:t> threshold (0.5, 0.55, 0.6, …, 0.95) and take average</a:t>
            </a:r>
          </a:p>
          <a:p>
            <a:pPr lvl="1"/>
            <a:r>
              <a:rPr lang="en-US" dirty="0"/>
              <a:t>COCO </a:t>
            </a:r>
            <a:r>
              <a:rPr lang="en-US" dirty="0" err="1"/>
              <a:t>mAP</a:t>
            </a:r>
            <a:r>
              <a:rPr lang="en-US" dirty="0"/>
              <a:t> = .4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1142F-57DA-4EDA-84D5-9AC9177F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3362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B6BA-5076-4943-BA4F-E51ACFB4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68362"/>
          </a:xfrm>
        </p:spPr>
        <p:txBody>
          <a:bodyPr/>
          <a:lstStyle/>
          <a:p>
            <a:r>
              <a:rPr lang="en-US" dirty="0"/>
              <a:t>Fast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A302-8DBD-481B-8904-3EF24B1B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23" y="908720"/>
            <a:ext cx="8229600" cy="151216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1. Use a backbone network to extract feature maps from the whole image; 2. Generate region proposals based on the feature maps; 3. use a lightweight Per-Region network to perform </a:t>
            </a:r>
            <a:r>
              <a:rPr lang="en-US" dirty="0" err="1"/>
              <a:t>Bbox</a:t>
            </a:r>
            <a:r>
              <a:rPr lang="en-US" dirty="0"/>
              <a:t> regression and classification </a:t>
            </a:r>
          </a:p>
          <a:p>
            <a:r>
              <a:rPr lang="en-US" dirty="0"/>
              <a:t>Most of the computation happens in backbone network; this saves work for overlapping region proposals compared to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049AF-DEB7-49FE-A7C6-F3EFF5A3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3208E-0402-4345-97AA-CD11EEF7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439"/>
            <a:ext cx="9144000" cy="44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4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ED9C-B703-4DC4-B3A6-2B544494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Training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5A127-2402-449D-84A2-F56258B2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014-F498-4C44-B278-CFE543AE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5A990-5593-4288-8834-6D13878F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362"/>
            <a:ext cx="9144000" cy="411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BDDFDF-1013-4C56-902B-152338A5B33A}"/>
              </a:ext>
            </a:extLst>
          </p:cNvPr>
          <p:cNvSpPr/>
          <p:nvPr/>
        </p:nvSpPr>
        <p:spPr bwMode="auto">
          <a:xfrm>
            <a:off x="3419872" y="2348880"/>
            <a:ext cx="216024" cy="14401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006B4-CAF6-4406-A54D-D3710413A640}"/>
              </a:ext>
            </a:extLst>
          </p:cNvPr>
          <p:cNvSpPr txBox="1"/>
          <p:nvPr/>
        </p:nvSpPr>
        <p:spPr>
          <a:xfrm>
            <a:off x="2492985" y="4725144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Heavyweight CNN for</a:t>
            </a:r>
          </a:p>
          <a:p>
            <a:r>
              <a:rPr lang="en-US" dirty="0"/>
              <a:t>extracting feature maps</a:t>
            </a:r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58AA2-64F0-48A3-9A9D-51E04FFCBCF1}"/>
              </a:ext>
            </a:extLst>
          </p:cNvPr>
          <p:cNvSpPr txBox="1"/>
          <p:nvPr/>
        </p:nvSpPr>
        <p:spPr>
          <a:xfrm>
            <a:off x="5364088" y="593223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Lightweight NN for </a:t>
            </a:r>
            <a:r>
              <a:rPr lang="en-US" dirty="0" err="1"/>
              <a:t>Bbox</a:t>
            </a:r>
            <a:r>
              <a:rPr lang="en-US" dirty="0"/>
              <a:t> regression &amp; classification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61597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C47E-0E1C-4D4E-A25B-64B2B665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Backbone and Per-Region Networks</a:t>
            </a:r>
            <a:endParaRPr lang="en-S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B518F-FB71-40B3-8AD4-E9B9A51B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2C0CB5-C005-44E7-A965-3385C251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301140"/>
            <a:ext cx="1848108" cy="4896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DFF9D0-42EF-412F-AA89-E95E12173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58" y="1127331"/>
            <a:ext cx="1905266" cy="5249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89D9DD-CBCF-4A0E-BAEE-062267B98FAF}"/>
              </a:ext>
            </a:extLst>
          </p:cNvPr>
          <p:cNvSpPr txBox="1"/>
          <p:nvPr/>
        </p:nvSpPr>
        <p:spPr>
          <a:xfrm>
            <a:off x="5788955" y="63682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44C35-884D-485E-8AA4-38314CA8D16E}"/>
              </a:ext>
            </a:extLst>
          </p:cNvPr>
          <p:cNvSpPr txBox="1"/>
          <p:nvPr/>
        </p:nvSpPr>
        <p:spPr>
          <a:xfrm>
            <a:off x="7694221" y="6368207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endParaRPr lang="en-S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5C3512-DB52-4385-8AF7-80C09072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4762872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using </a:t>
            </a:r>
            <a:r>
              <a:rPr lang="en-US" dirty="0" err="1"/>
              <a:t>AlexNet</a:t>
            </a:r>
            <a:r>
              <a:rPr lang="en-US" dirty="0"/>
              <a:t> for detection, 5 CONV layers are used for backbone and 2 FC layers are used for per-region network</a:t>
            </a:r>
          </a:p>
          <a:p>
            <a:r>
              <a:rPr lang="en-US" dirty="0"/>
              <a:t>For </a:t>
            </a:r>
            <a:r>
              <a:rPr lang="en-US" dirty="0" err="1"/>
              <a:t>ResNet</a:t>
            </a:r>
            <a:r>
              <a:rPr lang="en-US" dirty="0"/>
              <a:t>, the last stage (CONV+FC) is used as per-region network; the rest of the network is used as backbone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2355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FB51-BA43-4908-9E2C-8E73022A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Fast R-CNN Performance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2642-50A7-4EAC-B94F-FFFC17C86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0615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Problem: Test time of Fast R-CNN is dominated by region proposals </a:t>
            </a:r>
          </a:p>
          <a:p>
            <a:r>
              <a:rPr lang="en-US" dirty="0"/>
              <a:t>Solution: instead of using the heuristic ”Selective Search” algorithm on CPU, let’s learn them with a CNN instead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5C94-1C9E-47A8-A31B-FDFC2673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CA2D6-570B-42E8-B6D3-E33FFF10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5127"/>
            <a:ext cx="9144000" cy="29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03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C71A-2003-46F5-97D7-1B432607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6776-685B-4A52-85C9-C7166C52E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2967"/>
            <a:ext cx="8229600" cy="14173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 Region Proposal Network (RPN) to predict proposals from feature maps generated by the backbone network</a:t>
            </a:r>
          </a:p>
          <a:p>
            <a:r>
              <a:rPr lang="en-US" dirty="0"/>
              <a:t>The rest the same as Fast R-CNN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3817C-E443-4EA7-A3C7-2C4EB962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1034D-3EF5-433D-8462-AB05EF2C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316326"/>
            <a:ext cx="8960296" cy="4105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FC8C89-4081-4DF4-86B7-EE7329F59763}"/>
              </a:ext>
            </a:extLst>
          </p:cNvPr>
          <p:cNvSpPr/>
          <p:nvPr/>
        </p:nvSpPr>
        <p:spPr bwMode="auto">
          <a:xfrm>
            <a:off x="1259632" y="2276872"/>
            <a:ext cx="648072" cy="1977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2EC20-310E-4ECF-B29E-2D537941E66F}"/>
              </a:ext>
            </a:extLst>
          </p:cNvPr>
          <p:cNvSpPr/>
          <p:nvPr/>
        </p:nvSpPr>
        <p:spPr bwMode="auto">
          <a:xfrm>
            <a:off x="4757192" y="2262574"/>
            <a:ext cx="432048" cy="19776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32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A29-28F8-4E6D-9FD6-32D77E87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D9E2-8A6D-4A19-98BE-73835C1F5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Perform binary prediction for each anchor box</a:t>
            </a:r>
          </a:p>
          <a:p>
            <a:r>
              <a:rPr lang="en-US" dirty="0"/>
              <a:t>The red anchor boxes are predicted false (contains no object) and discarded; the green anchor box is predicted true (contains an object) and survives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9669-5519-4F24-8B28-B0527B1A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CA9C8-AF18-4F04-A27D-B3FC561D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6" y="2812722"/>
            <a:ext cx="7833708" cy="39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9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322B-5F7C-4F9D-800B-B0982019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3F9D-5D30-4A23-9468-791A8AFA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43000"/>
            <a:ext cx="8496944" cy="17911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Bbox</a:t>
            </a:r>
            <a:r>
              <a:rPr lang="en-US" dirty="0"/>
              <a:t> regression: transform each positive anchor box (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), into a better-fitting (higher </a:t>
            </a:r>
            <a:r>
              <a:rPr lang="en-US" dirty="0" err="1"/>
              <a:t>IoU</a:t>
            </a:r>
            <a:r>
              <a:rPr lang="en-US" dirty="0"/>
              <a:t> with the Ground-Truth </a:t>
            </a:r>
            <a:r>
              <a:rPr lang="en-US" dirty="0" err="1"/>
              <a:t>Bbox</a:t>
            </a:r>
            <a:r>
              <a:rPr lang="en-US" dirty="0"/>
              <a:t>) object box (</a:t>
            </a:r>
            <a:r>
              <a:rPr lang="en-US" dirty="0">
                <a:solidFill>
                  <a:srgbClr val="FFC000"/>
                </a:solidFill>
              </a:rPr>
              <a:t>yellow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C98A5-438C-49F8-8F06-38990449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93A2B-D7DE-4FC8-A6D0-B7E09DFB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9" y="2934163"/>
            <a:ext cx="7587621" cy="36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2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02DC-BB57-4ED7-BDA2-707E91BB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4807-3548-453D-AB04-EC4E17B580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142998"/>
                <a:ext cx="8363273" cy="209313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anchor boxes centered at each position in the feature map, each with different sizes and aspect ratios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in left fig)</a:t>
                </a:r>
              </a:p>
              <a:p>
                <a:pPr lvl="1"/>
                <a:r>
                  <a:rPr lang="en-US" dirty="0"/>
                  <a:t>This allows better-fitting anchor boxes (left fig), which helps ease the downstream </a:t>
                </a:r>
                <a:r>
                  <a:rPr lang="en-US" dirty="0" err="1"/>
                  <a:t>Bbox</a:t>
                </a:r>
                <a:r>
                  <a:rPr lang="en-US" dirty="0"/>
                  <a:t> regression task, and detection of multiple objects centered at the same position (right fig)</a:t>
                </a:r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4807-3548-453D-AB04-EC4E17B58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142998"/>
                <a:ext cx="8363273" cy="2093130"/>
              </a:xfrm>
              <a:blipFill>
                <a:blip r:embed="rId2"/>
                <a:stretch>
                  <a:fillRect l="-1020" t="-5814" r="-138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F41B4-28E0-4F0F-9EB9-4E4AD980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93F36-6DBD-4D85-B77D-AF48BDF6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7" y="3268189"/>
            <a:ext cx="5714544" cy="28251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AF7F10-46B5-432D-A82B-82377E41F572}"/>
              </a:ext>
            </a:extLst>
          </p:cNvPr>
          <p:cNvGrpSpPr/>
          <p:nvPr/>
        </p:nvGrpSpPr>
        <p:grpSpPr>
          <a:xfrm>
            <a:off x="5888477" y="3062830"/>
            <a:ext cx="3205793" cy="3191997"/>
            <a:chOff x="1122218" y="0"/>
            <a:chExt cx="6922695" cy="68743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BBCBC0-8168-4615-99EF-6B5556D34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81C4BD-CC2D-4197-BAAA-6D06884DE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1E7A42-7BAC-4688-9502-31DA901F9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9A033-CA0E-4E8E-9A76-8F4D184BAFB5}"/>
              </a:ext>
            </a:extLst>
          </p:cNvPr>
          <p:cNvGrpSpPr/>
          <p:nvPr/>
        </p:nvGrpSpPr>
        <p:grpSpPr>
          <a:xfrm>
            <a:off x="6271144" y="4681919"/>
            <a:ext cx="2407317" cy="1569856"/>
            <a:chOff x="1351075" y="2795425"/>
            <a:chExt cx="2407317" cy="15698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3ED7F-0A22-4959-9B92-BC0EBE574544}"/>
                </a:ext>
              </a:extLst>
            </p:cNvPr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2DF762-6E93-46CC-B57A-342DEF878884}"/>
                </a:ext>
              </a:extLst>
            </p:cNvPr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91A276-04B0-4A2D-9177-3BCDA8765A2B}"/>
                </a:ext>
              </a:extLst>
            </p:cNvPr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33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C627-C16E-4B33-A139-D17470C1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556CE-F478-4358-BF70-3AE5B378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CE59C-33A7-4D2A-96BD-9BB4490E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96" y="200398"/>
            <a:ext cx="6263607" cy="3230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79767F-5F9C-4505-9C83-982DC945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95" y="3501008"/>
            <a:ext cx="6263608" cy="3193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D60EDD-C539-4D88-8078-C9D782CCB9E1}"/>
              </a:ext>
            </a:extLst>
          </p:cNvPr>
          <p:cNvSpPr/>
          <p:nvPr/>
        </p:nvSpPr>
        <p:spPr bwMode="auto">
          <a:xfrm>
            <a:off x="6895323" y="4008106"/>
            <a:ext cx="360040" cy="15961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FD9C3-1EC6-4E3F-8FC7-B3767CA3CA20}"/>
              </a:ext>
            </a:extLst>
          </p:cNvPr>
          <p:cNvSpPr/>
          <p:nvPr/>
        </p:nvSpPr>
        <p:spPr bwMode="auto">
          <a:xfrm>
            <a:off x="6875040" y="804955"/>
            <a:ext cx="360040" cy="15961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3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27B9-EE1F-4F3F-A342-CD32FA3F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EEA57-47AF-4D2A-89DF-7BD15FB7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detection</a:t>
            </a:r>
          </a:p>
          <a:p>
            <a:r>
              <a:rPr lang="en-US" dirty="0"/>
              <a:t>Segmentation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E7F87-58F3-43F7-847A-EC94987A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D868CD-8461-4486-92CF-AAFA26EE25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99" y="2450589"/>
            <a:ext cx="7017201" cy="394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F8243-C8E3-47A5-8B3A-832DE106870C}"/>
              </a:ext>
            </a:extLst>
          </p:cNvPr>
          <p:cNvSpPr txBox="1"/>
          <p:nvPr/>
        </p:nvSpPr>
        <p:spPr>
          <a:xfrm>
            <a:off x="2378688" y="6442502"/>
            <a:ext cx="46085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https://towardsdatascience.com/object-detection-using-deep-learning-approaches-an-end-to-end-theoretical-perspective-4ca27eee8a9a</a:t>
            </a:r>
          </a:p>
        </p:txBody>
      </p:sp>
    </p:spTree>
    <p:extLst>
      <p:ext uri="{BB962C8B-B14F-4D97-AF65-F5344CB8AC3E}">
        <p14:creationId xmlns:p14="http://schemas.microsoft.com/office/powerpoint/2010/main" val="2102758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B1E2-8C7C-4684-A607-223F3AEC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Loss Function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D0796-851F-45E8-B122-526D948F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11E5F-2BF5-46B2-A6CD-308FA4AC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8521C-A466-44CF-83E5-9E9C515E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" y="1988840"/>
            <a:ext cx="909626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8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2B27-A4F7-452F-AFAC-0C8A7DD9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Performance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358BE-8462-4B99-B61D-222D659C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F282F-C2C3-4733-A0CA-2FCF9625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E1A21-2B66-4B27-BEDF-ABBBA06A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21" y="1772816"/>
            <a:ext cx="722095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85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0979-876E-4375-86C4-41797FC6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17" y="112366"/>
            <a:ext cx="8229600" cy="868362"/>
          </a:xfrm>
        </p:spPr>
        <p:txBody>
          <a:bodyPr/>
          <a:lstStyle/>
          <a:p>
            <a:r>
              <a:rPr lang="en-US" dirty="0"/>
              <a:t>Single-Stage 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C430-F592-451E-ABD8-3DE4DA7B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78" y="891764"/>
            <a:ext cx="8229600" cy="158417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Instead of the binary (object/not object) classifier for each of the Kx20x15 anchors in Faster-RCNN, we classify each anchor into C+1 classes (including the background), in addition to regression of 4Kx20x15 box transforms from anchor box to object box</a:t>
            </a:r>
          </a:p>
          <a:p>
            <a:r>
              <a:rPr lang="en-US" dirty="0"/>
              <a:t>Sometimes use class-specific regression: Predict different box transforms for each class, with Cx4Kx20x15 box transforms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F7CC-A9B8-4075-944A-E1D730E2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5AEB-DB23-42C1-9026-C7647DAD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52292"/>
            <a:ext cx="8686800" cy="42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00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48FD-EC11-4A3D-8F47-C1A90235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Object Detectors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EEEA-06B3-46F4-BBC4-6A8C1130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087C5-1BB0-4EF0-81EA-A9BE41D2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9508C-8430-4D86-A586-383BFF8DD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629"/>
            <a:ext cx="9144000" cy="27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D70C-03B1-4DE3-B505-C5368381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Comparisons (2017)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B1ED-CB1E-4CDE-A73D-C19454EB7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84556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Two stage method (Faster R-CNN) get the best accuracy, but are slower</a:t>
            </a:r>
          </a:p>
          <a:p>
            <a:r>
              <a:rPr lang="en-US" dirty="0"/>
              <a:t>Single-stage methods (SSD) are much faster, but don’t perform as well</a:t>
            </a:r>
          </a:p>
          <a:p>
            <a:r>
              <a:rPr lang="en-US" dirty="0"/>
              <a:t>Bigger backbones improve performance, but are slower</a:t>
            </a:r>
          </a:p>
          <a:p>
            <a:r>
              <a:rPr lang="en-US" dirty="0"/>
              <a:t>Diminishing returns for slower methods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AED21-C3EA-49A1-972D-35544358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B008F-2D01-495E-9860-FEE3B8468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00" y="3076909"/>
            <a:ext cx="6372200" cy="36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84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27B9-EE1F-4F3F-A342-CD32FA3F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EEA57-47AF-4D2A-89DF-7BD15FB7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  <a:p>
            <a:r>
              <a:rPr lang="en-US" dirty="0">
                <a:solidFill>
                  <a:srgbClr val="FF0000"/>
                </a:solidFill>
              </a:rPr>
              <a:t>Segmentation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E7F87-58F3-43F7-847A-EC94987A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097686F-CCB7-429F-A22B-C633E4507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41603"/>
            <a:ext cx="777686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669C55-8A42-407B-BF45-C384F7156206}"/>
              </a:ext>
            </a:extLst>
          </p:cNvPr>
          <p:cNvSpPr txBox="1"/>
          <p:nvPr/>
        </p:nvSpPr>
        <p:spPr>
          <a:xfrm>
            <a:off x="1605221" y="6619302"/>
            <a:ext cx="6400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https://medium.com/hackernoon/semantic-segmentation-datasets-for-autonomous-driving-1182ebd2aff0</a:t>
            </a:r>
          </a:p>
        </p:txBody>
      </p:sp>
    </p:spTree>
    <p:extLst>
      <p:ext uri="{BB962C8B-B14F-4D97-AF65-F5344CB8AC3E}">
        <p14:creationId xmlns:p14="http://schemas.microsoft.com/office/powerpoint/2010/main" val="1361843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1FCA-71BF-48FD-977E-04B898DB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Semantic Segmentation: Task Definition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C99BC-FFDE-4AEC-9BD6-DBF2E6FB4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341512"/>
          </a:xfrm>
        </p:spPr>
        <p:txBody>
          <a:bodyPr>
            <a:normAutofit/>
          </a:bodyPr>
          <a:lstStyle/>
          <a:p>
            <a:r>
              <a:rPr lang="en-US" sz="2400" dirty="0"/>
              <a:t>Label each pixel in the image with a class label </a:t>
            </a:r>
          </a:p>
          <a:p>
            <a:r>
              <a:rPr lang="en-US" sz="2400" dirty="0"/>
              <a:t>Don’t differentiate among multiple instances (e.g., pixels of the 2 cows are given the same label)</a:t>
            </a:r>
            <a:endParaRPr lang="en-S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5F2E1-FD5F-4525-9917-017654DF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70A66-90C1-4A46-BA6A-93BF6807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831" y="2564904"/>
            <a:ext cx="5254337" cy="41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28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CBAA-01B0-4282-A65D-948006E7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Early Approach: Sliding Windows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B03B3-C36C-4AC8-AB56-BB5E65C4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a box across the image, and apply a CNN to classify each crop’s center pixel</a:t>
            </a:r>
          </a:p>
          <a:p>
            <a:r>
              <a:rPr lang="en-US" dirty="0"/>
              <a:t>Computationally inefficient 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76EB0-0B8D-449C-9239-4F89FAC9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2DAEF-7EB4-468D-82DF-EBEF8419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41" y="3020515"/>
            <a:ext cx="8125959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9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212F-6E73-4B70-958A-7C955A4C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7462-7976-4CFE-93A2-3D654DF7D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620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CNN with only CONV layers, no Fully-Connected layer(s), for making predictions for all pixels all at once. Loss function is per-pixel Cross-Entropy loss</a:t>
            </a:r>
          </a:p>
          <a:p>
            <a:pPr lvl="1"/>
            <a:r>
              <a:rPr lang="en-US" dirty="0"/>
              <a:t>Problem #1: Effective receptive field size grows linearly in the feedforward direction with number of conv layers: with L 3x3 conv layers, receptive field is 1+2L</a:t>
            </a:r>
          </a:p>
          <a:p>
            <a:pPr lvl="1"/>
            <a:r>
              <a:rPr lang="en-US" dirty="0"/>
              <a:t>Problem #2: Convolution on high-res images without </a:t>
            </a:r>
            <a:r>
              <a:rPr lang="en-US" dirty="0" err="1"/>
              <a:t>downsampling</a:t>
            </a:r>
            <a:r>
              <a:rPr lang="en-US" dirty="0"/>
              <a:t> is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928A1-04FE-423B-AB1A-21B7091D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B96A7-E593-4A55-893E-2ED72979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6" y="3891943"/>
            <a:ext cx="8964488" cy="26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21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DC24-5CB6-4F01-B9BB-AC70FB5D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BA1DE-A4A5-46EC-9E1A-FC54E495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399"/>
            <a:ext cx="8229600" cy="27534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CNN with CONV layers that perform </a:t>
            </a:r>
            <a:r>
              <a:rPr lang="en-US" dirty="0" err="1"/>
              <a:t>downsampling</a:t>
            </a:r>
            <a:r>
              <a:rPr lang="en-US" dirty="0"/>
              <a:t> followed by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 err="1"/>
              <a:t>Downsampling</a:t>
            </a:r>
            <a:r>
              <a:rPr lang="en-US" dirty="0"/>
              <a:t> (with pooling or </a:t>
            </a:r>
            <a:r>
              <a:rPr lang="en-US" dirty="0" err="1"/>
              <a:t>strided</a:t>
            </a:r>
            <a:r>
              <a:rPr lang="en-US" dirty="0"/>
              <a:t> convolution) allows effective receptive field size to grow more quickly in the feedforward direction. It also leads to more efficient computation </a:t>
            </a:r>
          </a:p>
          <a:p>
            <a:pPr lvl="1"/>
            <a:r>
              <a:rPr lang="en-US" dirty="0" err="1"/>
              <a:t>Upsampling</a:t>
            </a:r>
            <a:r>
              <a:rPr lang="en-US" dirty="0"/>
              <a:t> with interpolation or transposed convolution to get output with the same size as input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8C84E-3434-483B-865B-D5F93F07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B7AE8-19A2-4CAE-B820-51FB63A6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" y="4048845"/>
            <a:ext cx="8995141" cy="2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4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84BD-4521-4F76-B89B-CA0D9B7F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983B-CA40-4EFA-8195-8F894CC1A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95400"/>
            <a:ext cx="5472607" cy="510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Input: Single Image</a:t>
            </a:r>
          </a:p>
          <a:p>
            <a:r>
              <a:rPr lang="en-US" dirty="0"/>
              <a:t>Output: a set of detected objects</a:t>
            </a:r>
          </a:p>
          <a:p>
            <a:r>
              <a:rPr lang="en-US" dirty="0"/>
              <a:t>For each object predict:</a:t>
            </a:r>
          </a:p>
          <a:p>
            <a:pPr lvl="1"/>
            <a:r>
              <a:rPr lang="en-US" dirty="0"/>
              <a:t>1. Class label (e.g., cat vs. dog)</a:t>
            </a:r>
          </a:p>
          <a:p>
            <a:pPr lvl="1"/>
            <a:r>
              <a:rPr lang="en-US" dirty="0"/>
              <a:t>2. Bounding box (4 numbers: x, y, width, height)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outputs: variable numbers of objects per image</a:t>
            </a:r>
          </a:p>
          <a:p>
            <a:pPr lvl="1"/>
            <a:r>
              <a:rPr lang="en-US" dirty="0"/>
              <a:t>Multiple types of output: predict ”what” (class label) as well as “where” (bounding box)</a:t>
            </a:r>
          </a:p>
          <a:p>
            <a:pPr lvl="1"/>
            <a:r>
              <a:rPr lang="en-US" dirty="0"/>
              <a:t>Large images: Classification works at 224x224 or lower; need higher resolution for detection, often ~800x600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68DF0-6B7F-45B4-B610-FFD6B435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14CA6-4F8E-4B29-B07A-640C9627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475" y="2060848"/>
            <a:ext cx="3320325" cy="28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65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B025-E563-487B-B974-CBEB530B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Unpooling</a:t>
            </a:r>
            <a:r>
              <a:rPr lang="en-US" dirty="0"/>
              <a:t> for </a:t>
            </a:r>
            <a:r>
              <a:rPr lang="en-US" dirty="0" err="1"/>
              <a:t>Upsampling</a:t>
            </a:r>
            <a:r>
              <a:rPr lang="en-US" dirty="0"/>
              <a:t>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72378-26C7-477E-95DB-F621759B8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8376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Fig shows </a:t>
            </a:r>
            <a:r>
              <a:rPr lang="en-US" dirty="0" err="1"/>
              <a:t>upsampling</a:t>
            </a:r>
            <a:r>
              <a:rPr lang="en-US" dirty="0"/>
              <a:t> from a 2x2 image to a 4x4 image, by either inserting 0s (Bed of Nails), or duplicating elements (Nearest Neighbor)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54C85-B3CB-4BD6-84FF-0B211F4B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8E3B8-CC21-4E81-82F6-E192C6CA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133090"/>
            <a:ext cx="9067800" cy="33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90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08E6-0225-41E0-BAAC-4EE562DC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Bilinear/Bicubic Interpolation for </a:t>
            </a:r>
            <a:r>
              <a:rPr lang="en-US" dirty="0" err="1"/>
              <a:t>Upsampling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2410-02AF-4AFA-97C1-8202895C7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997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Fig shows </a:t>
            </a:r>
            <a:r>
              <a:rPr lang="en-US" dirty="0" err="1"/>
              <a:t>upsampling</a:t>
            </a:r>
            <a:r>
              <a:rPr lang="en-US" dirty="0"/>
              <a:t> from a 2x2 image to a 4x4 image with bilinear (left) and bicubic (right) interpolation, to generate smoother outputs</a:t>
            </a:r>
          </a:p>
          <a:p>
            <a:r>
              <a:rPr lang="en-US" dirty="0"/>
              <a:t>Each output element is computed as a linear or cubic combination of its closest neighbors; closer neighbors are given higher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990EE-A6B2-401A-8E2C-A938BB46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B57F1A-8226-4047-A98A-AED2959D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111" y="4293096"/>
            <a:ext cx="4390905" cy="2010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A5641F-2589-4550-96E4-BE90CDBA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1" y="4338512"/>
            <a:ext cx="4292891" cy="19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65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6771-CFA9-4C71-96DC-DFA7D8A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Unpooling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5C606-9B35-480A-8B0F-D6690EC29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6B1C8-EC57-4202-A9ED-201D0445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5588D-1075-4584-A70B-94D26979E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465"/>
            <a:ext cx="9144000" cy="41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97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21A2-85A8-42AD-8974-AEF1AC99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Recall: Regular Convolution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E0F11-2A95-4A8A-86FB-9208ADC6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BB2ED-D05B-4AF7-8D81-733F03F0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673BB-9EF6-44F7-B80E-49E08039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2" y="1913188"/>
            <a:ext cx="8671896" cy="44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2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4646-DB4C-41EC-96FD-1574918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868362"/>
          </a:xfrm>
        </p:spPr>
        <p:txBody>
          <a:bodyPr/>
          <a:lstStyle/>
          <a:p>
            <a:r>
              <a:rPr lang="en-US" sz="2800" dirty="0"/>
              <a:t>Learnable </a:t>
            </a:r>
            <a:r>
              <a:rPr lang="en-US" sz="2800" dirty="0" err="1"/>
              <a:t>Upsampling</a:t>
            </a:r>
            <a:r>
              <a:rPr lang="en-US" sz="2800" dirty="0"/>
              <a:t>: Transposed Convolution</a:t>
            </a:r>
            <a:endParaRPr lang="en-SE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BAEB-5F5E-47D9-9BB8-65367B37E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378FB-71F2-4098-9FB3-6C5754A0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29BFD-3F16-4CCE-A867-7254C34A1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23838"/>
            <a:ext cx="6817600" cy="3135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71D5C-48D4-49C3-9A20-187B3DC3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71723"/>
            <a:ext cx="6817600" cy="313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86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0307-54C2-459A-A33E-B34A9F41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Example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B42B-1611-4F23-9FA5-2BD20BA76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95400"/>
            <a:ext cx="4464496" cy="5562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Fig shows a 1D toy example: </a:t>
            </a:r>
          </a:p>
          <a:p>
            <a:pPr lvl="1"/>
            <a:r>
              <a:rPr lang="en-US" dirty="0"/>
              <a:t>Output has copies of filter weighted by input</a:t>
            </a:r>
          </a:p>
          <a:p>
            <a:pPr lvl="1"/>
            <a:r>
              <a:rPr lang="en-US" dirty="0"/>
              <a:t>Stride 2: Move 2 pixels in output for each pixel in input</a:t>
            </a:r>
          </a:p>
          <a:p>
            <a:pPr lvl="1"/>
            <a:r>
              <a:rPr lang="en-US" dirty="0"/>
              <a:t>Sum at overlaps</a:t>
            </a:r>
          </a:p>
          <a:p>
            <a:r>
              <a:rPr lang="en-US" dirty="0"/>
              <a:t>The filter moves at a slower pace than with unit stride</a:t>
            </a:r>
          </a:p>
          <a:p>
            <a:r>
              <a:rPr lang="en-US" dirty="0"/>
              <a:t>It has many names: Transposed Convolution, Deconvolution, </a:t>
            </a:r>
            <a:r>
              <a:rPr lang="en-US" dirty="0" err="1"/>
              <a:t>Upconvolution</a:t>
            </a:r>
            <a:r>
              <a:rPr lang="en-US" dirty="0"/>
              <a:t>, Fractionally-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F2C2A-FEFA-4E09-BAD2-F471FC85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487D7-B40A-4BCA-B656-50638D3D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999" y="2306498"/>
            <a:ext cx="4399198" cy="24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49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42D6-6B87-44A9-B3C7-98E1EA01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Segmentation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F8B23-5AF7-440F-A640-3A807458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88" y="1052736"/>
            <a:ext cx="8229600" cy="325047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Things: Object categories that can be separated into object instances (e.g. cats, cars, person)</a:t>
            </a:r>
          </a:p>
          <a:p>
            <a:r>
              <a:rPr lang="en-US" dirty="0"/>
              <a:t>Stuff: Object categories that cannot be separated into instances (e.g. sky, grass, water, trees)</a:t>
            </a:r>
          </a:p>
          <a:p>
            <a:r>
              <a:rPr lang="en-US" dirty="0"/>
              <a:t>Object Detection: Detects individual object instances, but only gives bounding box (things only)</a:t>
            </a:r>
          </a:p>
          <a:p>
            <a:r>
              <a:rPr lang="en-US" dirty="0"/>
              <a:t>Semantic Segmentation: Label all pixels, but merges instances (both things and stuff)</a:t>
            </a:r>
          </a:p>
          <a:p>
            <a:r>
              <a:rPr lang="en-US" dirty="0"/>
              <a:t>Instance Segmentation: Detect all object instances and label the pixels that belong to each object (things only)</a:t>
            </a:r>
          </a:p>
          <a:p>
            <a:pPr lvl="1"/>
            <a:r>
              <a:rPr lang="en-US" dirty="0"/>
              <a:t>Approach: Perform object detection, then predict a segmentation mask for each object</a:t>
            </a:r>
          </a:p>
          <a:p>
            <a:r>
              <a:rPr lang="en-US" dirty="0"/>
              <a:t>Panoptic Segmentation: In addition to Instance Segmentation, also label the pixels that belong to each thing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A66BC-88B4-468F-B54F-76B14E50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D55B3-96E8-42C2-A96C-84C14DBCF627}"/>
              </a:ext>
            </a:extLst>
          </p:cNvPr>
          <p:cNvSpPr txBox="1"/>
          <p:nvPr/>
        </p:nvSpPr>
        <p:spPr>
          <a:xfrm>
            <a:off x="415345" y="6226137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Semantic Segmentation</a:t>
            </a:r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FCAC6C-44BB-4B8B-845B-F8610573EDBF}"/>
              </a:ext>
            </a:extLst>
          </p:cNvPr>
          <p:cNvSpPr txBox="1"/>
          <p:nvPr/>
        </p:nvSpPr>
        <p:spPr>
          <a:xfrm>
            <a:off x="3386235" y="6228020"/>
            <a:ext cx="261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Instance Segmentation</a:t>
            </a:r>
            <a:endParaRPr lang="en-S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CE42BB-C7D4-4642-B549-5E3C6088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077" y="4386842"/>
            <a:ext cx="2746823" cy="18452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BABA93-A843-4138-8FDC-7855F556C25C}"/>
              </a:ext>
            </a:extLst>
          </p:cNvPr>
          <p:cNvSpPr txBox="1"/>
          <p:nvPr/>
        </p:nvSpPr>
        <p:spPr>
          <a:xfrm>
            <a:off x="6301767" y="6226137"/>
            <a:ext cx="2658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Panoptic Segmentation</a:t>
            </a:r>
            <a:endParaRPr lang="en-S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390274-592B-43F7-B9B3-36EB3F8C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568" y="4386842"/>
            <a:ext cx="2720339" cy="1840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291303-B4DE-41AD-B6EE-B0EFB6577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45" y="4386842"/>
            <a:ext cx="2514065" cy="1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56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F78C-67D0-480E-B82E-B67FB9F9D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Mask R-CNN for Instance Segmentation</a:t>
            </a:r>
            <a:endParaRPr lang="en-S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826CD-33C1-44AC-9CBA-95FBD75CC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683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 an extra “Mask Prediction” head on top of Faster R-CNN for Object Detection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64328-6658-430A-B7FC-1E926892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6AB6D-E838-4492-8A41-ABE97F790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2491448"/>
            <a:ext cx="8100392" cy="42830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C8747B-5C4C-48F4-81B4-85132756A421}"/>
              </a:ext>
            </a:extLst>
          </p:cNvPr>
          <p:cNvSpPr/>
          <p:nvPr/>
        </p:nvSpPr>
        <p:spPr bwMode="auto">
          <a:xfrm>
            <a:off x="457200" y="4293096"/>
            <a:ext cx="1450504" cy="248141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41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D179-BB03-4B5C-B2EA-22817374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Mask R-CNN for Instance Segmentation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E1E3-AC17-44A9-A613-0AB1EE5BB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4D1A7-A7F1-41C1-BD1E-8E75C6A7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733E4-650F-4EDD-AF4B-4D6589C7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48" y="1305035"/>
            <a:ext cx="6785557" cy="3124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D0EFCF-461C-403F-A31F-4337D9B8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06" y="4503812"/>
            <a:ext cx="7022639" cy="14950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D27CE-020F-4232-9BC9-44907A94EC66}"/>
              </a:ext>
            </a:extLst>
          </p:cNvPr>
          <p:cNvSpPr/>
          <p:nvPr/>
        </p:nvSpPr>
        <p:spPr bwMode="auto">
          <a:xfrm>
            <a:off x="827584" y="1052736"/>
            <a:ext cx="1944216" cy="57606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EA13B-98A2-4D1A-A21C-25BD10C4D59A}"/>
              </a:ext>
            </a:extLst>
          </p:cNvPr>
          <p:cNvSpPr txBox="1"/>
          <p:nvPr/>
        </p:nvSpPr>
        <p:spPr>
          <a:xfrm>
            <a:off x="1331409" y="5951021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“chair” in the </a:t>
            </a:r>
            <a:r>
              <a:rPr lang="en-US" dirty="0" err="1"/>
              <a:t>Bbox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3520E-5436-406B-9DF9-F1ADE7485881}"/>
              </a:ext>
            </a:extLst>
          </p:cNvPr>
          <p:cNvSpPr txBox="1"/>
          <p:nvPr/>
        </p:nvSpPr>
        <p:spPr>
          <a:xfrm>
            <a:off x="4822541" y="595102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segmentation mask </a:t>
            </a:r>
          </a:p>
          <a:p>
            <a:r>
              <a:rPr lang="en-US" dirty="0"/>
              <a:t>for class “person” in the </a:t>
            </a:r>
            <a:r>
              <a:rPr lang="en-US" dirty="0" err="1"/>
              <a:t>Bbox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81921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ECB256-A24E-4128-ACE5-DEE83879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21108"/>
            <a:ext cx="7065716" cy="3840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9C3E1-AAD5-4ACC-8C76-721201D9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Mask R-CNN for </a:t>
            </a:r>
            <a:r>
              <a:rPr lang="en-US" sz="4000" dirty="0" err="1"/>
              <a:t>Keypoint</a:t>
            </a:r>
            <a:r>
              <a:rPr lang="en-US" sz="4000" dirty="0"/>
              <a:t> Estimation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C918B-5B3B-494F-AF35-C1B3F396E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9749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Add an extra “</a:t>
            </a:r>
            <a:r>
              <a:rPr lang="en-US" dirty="0" err="1"/>
              <a:t>Keypoint</a:t>
            </a:r>
            <a:r>
              <a:rPr lang="en-US" dirty="0"/>
              <a:t> Prediction” head to perform joint Instance Segmentation and Pose Estimation</a:t>
            </a:r>
          </a:p>
          <a:p>
            <a:pPr lvl="1"/>
            <a:r>
              <a:rPr lang="en-US" dirty="0"/>
              <a:t>Example </a:t>
            </a:r>
            <a:r>
              <a:rPr lang="en-US" dirty="0" err="1"/>
              <a:t>keypoints</a:t>
            </a:r>
            <a:r>
              <a:rPr lang="en-US"/>
              <a:t>: </a:t>
            </a:r>
            <a:r>
              <a:rPr lang="en-US" dirty="0"/>
              <a:t>Left / Right shoulder, elbow, wrist, hip, knee, ankle…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9A26-00B6-407A-A0F3-ECB102689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95E748-7F08-49EB-8481-D0F4D33C0AC7}"/>
              </a:ext>
            </a:extLst>
          </p:cNvPr>
          <p:cNvSpPr/>
          <p:nvPr/>
        </p:nvSpPr>
        <p:spPr bwMode="auto">
          <a:xfrm>
            <a:off x="1" y="4941168"/>
            <a:ext cx="1915940" cy="146315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AC9F79-5121-4321-A78D-2529E2DE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221088"/>
            <a:ext cx="3130262" cy="21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5532-9079-4BD5-A10C-8C2328F5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Single-Object Detection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BC59E-8587-405A-A0D9-BFB7C1AE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613A-6799-4E4F-BE78-8FC7B8C6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E0AC0-396A-4396-B4B4-48248E28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860"/>
            <a:ext cx="9144000" cy="44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4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1957-C7BD-4C6D-802A-6709D984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Summary of Per-Region Heads for Different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2AEA1-7762-45B0-BECA-FC9AB891D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B7F7D-B393-434C-BEAC-B75E21A8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6B3E5-4AC4-4BF6-9C04-1649F608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526"/>
            <a:ext cx="9144000" cy="46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D5FA-1745-4CCF-BB3A-FE4A0659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Detection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11C51-37EF-449A-B8AF-D97D60F9C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1012"/>
                <a:ext cx="8229600" cy="138188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Needs to predict 4 numbers for each object bounding box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coordinates of the box center;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its width and height</a:t>
                </a:r>
              </a:p>
              <a:p>
                <a:r>
                  <a:rPr lang="en-US" dirty="0"/>
                  <a:t>4N numbers for N objects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11C51-37EF-449A-B8AF-D97D60F9C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1012"/>
                <a:ext cx="8229600" cy="1381884"/>
              </a:xfrm>
              <a:blipFill>
                <a:blip r:embed="rId2"/>
                <a:stretch>
                  <a:fillRect l="-667" t="-61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0D70A-74EB-44C9-A100-225E676E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41A5C-E9D5-42F5-925F-74395C858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2380517"/>
            <a:ext cx="8388424" cy="4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4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4A59-6FAE-40BA-9E50-403AF98A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Multiple Objects: Sliding Window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1A3F-CD66-4ADD-804D-15F26DA8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398"/>
            <a:ext cx="8229600" cy="11470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Slide a box across the image, and apply a CNN to classify each image patch as object or 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65076-6EC6-4ED6-9F16-52882E3DA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127EC0-FA51-4121-BACC-84B17F7F56E6}"/>
              </a:ext>
            </a:extLst>
          </p:cNvPr>
          <p:cNvSpPr/>
          <p:nvPr/>
        </p:nvSpPr>
        <p:spPr>
          <a:xfrm>
            <a:off x="2119804" y="543264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A0EA3E-8883-4B92-921E-E5E1E2286714}"/>
              </a:ext>
            </a:extLst>
          </p:cNvPr>
          <p:cNvSpPr/>
          <p:nvPr/>
        </p:nvSpPr>
        <p:spPr>
          <a:xfrm>
            <a:off x="6173397" y="537834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D516B0-DBD4-4149-8FA9-DBD014E2D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30348"/>
            <a:ext cx="2877722" cy="2877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1998A0-3552-41FF-9656-8E6CFA7D2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50" y="2326115"/>
            <a:ext cx="2877722" cy="28777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747D7-471B-40C2-94CC-A8D1DE7BB51F}"/>
              </a:ext>
            </a:extLst>
          </p:cNvPr>
          <p:cNvSpPr/>
          <p:nvPr/>
        </p:nvSpPr>
        <p:spPr>
          <a:xfrm>
            <a:off x="1043608" y="232845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61D8C2-85BF-4A40-B7EF-B523BE5BBD8A}"/>
              </a:ext>
            </a:extLst>
          </p:cNvPr>
          <p:cNvSpPr/>
          <p:nvPr/>
        </p:nvSpPr>
        <p:spPr>
          <a:xfrm>
            <a:off x="1551459" y="232845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BF84E-1BA2-468D-92EE-D5BD74C01268}"/>
              </a:ext>
            </a:extLst>
          </p:cNvPr>
          <p:cNvSpPr/>
          <p:nvPr/>
        </p:nvSpPr>
        <p:spPr>
          <a:xfrm>
            <a:off x="2059310" y="232845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E4DE4D-71BE-4F49-9FD0-45599B0368D4}"/>
              </a:ext>
            </a:extLst>
          </p:cNvPr>
          <p:cNvSpPr/>
          <p:nvPr/>
        </p:nvSpPr>
        <p:spPr>
          <a:xfrm>
            <a:off x="2567161" y="232845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39C4DA-51E6-4F2B-86FD-7F5B3BFE3172}"/>
              </a:ext>
            </a:extLst>
          </p:cNvPr>
          <p:cNvSpPr/>
          <p:nvPr/>
        </p:nvSpPr>
        <p:spPr>
          <a:xfrm>
            <a:off x="3075011" y="232845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FCBE19-3F52-4606-A1AA-22EFC369DA49}"/>
              </a:ext>
            </a:extLst>
          </p:cNvPr>
          <p:cNvSpPr/>
          <p:nvPr/>
        </p:nvSpPr>
        <p:spPr>
          <a:xfrm>
            <a:off x="1043608" y="287709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728029-2D93-4297-B8D8-867C8A3EC390}"/>
              </a:ext>
            </a:extLst>
          </p:cNvPr>
          <p:cNvSpPr/>
          <p:nvPr/>
        </p:nvSpPr>
        <p:spPr>
          <a:xfrm>
            <a:off x="1551459" y="287709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75ADE-1F43-4FC4-9C4A-D97B09407647}"/>
              </a:ext>
            </a:extLst>
          </p:cNvPr>
          <p:cNvSpPr/>
          <p:nvPr/>
        </p:nvSpPr>
        <p:spPr>
          <a:xfrm>
            <a:off x="2059310" y="287709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20CCC-6F90-47E5-8D35-A7A235367E75}"/>
              </a:ext>
            </a:extLst>
          </p:cNvPr>
          <p:cNvSpPr/>
          <p:nvPr/>
        </p:nvSpPr>
        <p:spPr>
          <a:xfrm>
            <a:off x="2567161" y="287709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630099-1DD6-4666-86BF-00BA125C125A}"/>
              </a:ext>
            </a:extLst>
          </p:cNvPr>
          <p:cNvSpPr/>
          <p:nvPr/>
        </p:nvSpPr>
        <p:spPr>
          <a:xfrm>
            <a:off x="3075011" y="287709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D83409-FB94-42AB-A02F-FEC741A9D556}"/>
              </a:ext>
            </a:extLst>
          </p:cNvPr>
          <p:cNvSpPr/>
          <p:nvPr/>
        </p:nvSpPr>
        <p:spPr>
          <a:xfrm>
            <a:off x="1043608" y="3429393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DBB0C9-8582-43E3-B1CC-994B6E85359F}"/>
              </a:ext>
            </a:extLst>
          </p:cNvPr>
          <p:cNvSpPr/>
          <p:nvPr/>
        </p:nvSpPr>
        <p:spPr>
          <a:xfrm>
            <a:off x="1551459" y="3429393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FDCE25-CB46-49E0-A5EA-17606577C203}"/>
              </a:ext>
            </a:extLst>
          </p:cNvPr>
          <p:cNvSpPr/>
          <p:nvPr/>
        </p:nvSpPr>
        <p:spPr>
          <a:xfrm>
            <a:off x="2059310" y="3429393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5BD293-8666-4EA8-9C3B-F555E7BDF71D}"/>
              </a:ext>
            </a:extLst>
          </p:cNvPr>
          <p:cNvSpPr/>
          <p:nvPr/>
        </p:nvSpPr>
        <p:spPr>
          <a:xfrm>
            <a:off x="2567161" y="3429393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FE84EA-951D-4EBD-ABAC-D6B4A30EDC86}"/>
              </a:ext>
            </a:extLst>
          </p:cNvPr>
          <p:cNvSpPr/>
          <p:nvPr/>
        </p:nvSpPr>
        <p:spPr>
          <a:xfrm>
            <a:off x="3075011" y="3429393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D08D45-2E70-4DD1-800E-57AF19A5465F}"/>
              </a:ext>
            </a:extLst>
          </p:cNvPr>
          <p:cNvSpPr/>
          <p:nvPr/>
        </p:nvSpPr>
        <p:spPr>
          <a:xfrm>
            <a:off x="1043608" y="393893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1ABA1-9A6C-41CC-9A48-681E1DE1BDFD}"/>
              </a:ext>
            </a:extLst>
          </p:cNvPr>
          <p:cNvSpPr/>
          <p:nvPr/>
        </p:nvSpPr>
        <p:spPr>
          <a:xfrm>
            <a:off x="1551459" y="393893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4A8A48-4E86-45C6-A884-3A5CD8EC425F}"/>
              </a:ext>
            </a:extLst>
          </p:cNvPr>
          <p:cNvSpPr/>
          <p:nvPr/>
        </p:nvSpPr>
        <p:spPr>
          <a:xfrm>
            <a:off x="2059310" y="393893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202A1D-A553-43B3-AF07-5233292C813F}"/>
              </a:ext>
            </a:extLst>
          </p:cNvPr>
          <p:cNvSpPr/>
          <p:nvPr/>
        </p:nvSpPr>
        <p:spPr>
          <a:xfrm>
            <a:off x="2567161" y="393893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7B7DCE-F806-478B-86E1-E7D3975A9212}"/>
              </a:ext>
            </a:extLst>
          </p:cNvPr>
          <p:cNvSpPr/>
          <p:nvPr/>
        </p:nvSpPr>
        <p:spPr>
          <a:xfrm>
            <a:off x="3075011" y="3938938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BBD08B-7B4E-4CD2-BA94-89A402C2C394}"/>
              </a:ext>
            </a:extLst>
          </p:cNvPr>
          <p:cNvSpPr/>
          <p:nvPr/>
        </p:nvSpPr>
        <p:spPr>
          <a:xfrm>
            <a:off x="1043608" y="4446595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0DD25E-B892-4DEF-9803-79063E226B7C}"/>
              </a:ext>
            </a:extLst>
          </p:cNvPr>
          <p:cNvSpPr/>
          <p:nvPr/>
        </p:nvSpPr>
        <p:spPr>
          <a:xfrm>
            <a:off x="1551459" y="4446595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C0DBB3-0CCC-469D-8ABA-78F7DC09563A}"/>
              </a:ext>
            </a:extLst>
          </p:cNvPr>
          <p:cNvSpPr/>
          <p:nvPr/>
        </p:nvSpPr>
        <p:spPr>
          <a:xfrm>
            <a:off x="2059310" y="4446595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328A-3C4E-4EFA-8E19-64A468076840}"/>
              </a:ext>
            </a:extLst>
          </p:cNvPr>
          <p:cNvSpPr/>
          <p:nvPr/>
        </p:nvSpPr>
        <p:spPr>
          <a:xfrm>
            <a:off x="2567161" y="4446595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DDD4E9-C751-43D1-B522-6CC19735CDDA}"/>
              </a:ext>
            </a:extLst>
          </p:cNvPr>
          <p:cNvSpPr/>
          <p:nvPr/>
        </p:nvSpPr>
        <p:spPr>
          <a:xfrm>
            <a:off x="3075011" y="4446595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2F97B0-5C77-4698-B799-AE6FB07C82FB}"/>
              </a:ext>
            </a:extLst>
          </p:cNvPr>
          <p:cNvSpPr/>
          <p:nvPr/>
        </p:nvSpPr>
        <p:spPr>
          <a:xfrm>
            <a:off x="5317846" y="232769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82B6B4-C1A7-4EC9-A01B-211EE8C57F02}"/>
              </a:ext>
            </a:extLst>
          </p:cNvPr>
          <p:cNvSpPr/>
          <p:nvPr/>
        </p:nvSpPr>
        <p:spPr>
          <a:xfrm>
            <a:off x="5878638" y="232769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3B40D3-B5E3-437B-9566-242B16ACDC1A}"/>
              </a:ext>
            </a:extLst>
          </p:cNvPr>
          <p:cNvSpPr/>
          <p:nvPr/>
        </p:nvSpPr>
        <p:spPr>
          <a:xfrm>
            <a:off x="6439430" y="232769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5B18D5-C2B5-413A-8339-DE21FDF6BFF0}"/>
              </a:ext>
            </a:extLst>
          </p:cNvPr>
          <p:cNvSpPr/>
          <p:nvPr/>
        </p:nvSpPr>
        <p:spPr>
          <a:xfrm>
            <a:off x="7000222" y="232769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D83756-4E07-48F3-804B-E76742FDAECF}"/>
              </a:ext>
            </a:extLst>
          </p:cNvPr>
          <p:cNvSpPr/>
          <p:nvPr/>
        </p:nvSpPr>
        <p:spPr>
          <a:xfrm>
            <a:off x="5317846" y="2988450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BFB512-ACAD-428F-B97D-50C24A31F457}"/>
              </a:ext>
            </a:extLst>
          </p:cNvPr>
          <p:cNvSpPr/>
          <p:nvPr/>
        </p:nvSpPr>
        <p:spPr>
          <a:xfrm>
            <a:off x="5878638" y="2988450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C5103B-62E9-4E1D-A9DE-DBFB5E3689A1}"/>
              </a:ext>
            </a:extLst>
          </p:cNvPr>
          <p:cNvSpPr/>
          <p:nvPr/>
        </p:nvSpPr>
        <p:spPr>
          <a:xfrm>
            <a:off x="6439430" y="2988450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BAA42B-BA0A-4EF8-9B13-5D313504463A}"/>
              </a:ext>
            </a:extLst>
          </p:cNvPr>
          <p:cNvSpPr/>
          <p:nvPr/>
        </p:nvSpPr>
        <p:spPr>
          <a:xfrm>
            <a:off x="7000222" y="2988450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222A72-FD5C-4F3A-9F83-DC08D5FD887C}"/>
              </a:ext>
            </a:extLst>
          </p:cNvPr>
          <p:cNvSpPr/>
          <p:nvPr/>
        </p:nvSpPr>
        <p:spPr>
          <a:xfrm>
            <a:off x="5317846" y="348317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FFD863-D927-4F17-8E6D-E240C6F2CC13}"/>
              </a:ext>
            </a:extLst>
          </p:cNvPr>
          <p:cNvSpPr/>
          <p:nvPr/>
        </p:nvSpPr>
        <p:spPr>
          <a:xfrm>
            <a:off x="5878638" y="348317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CE04CD-25C3-4083-9B68-C5D7E97D21FE}"/>
              </a:ext>
            </a:extLst>
          </p:cNvPr>
          <p:cNvSpPr/>
          <p:nvPr/>
        </p:nvSpPr>
        <p:spPr>
          <a:xfrm>
            <a:off x="6439430" y="348317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C6C02F-F7AA-4D98-870A-4EC03E0DC6D9}"/>
              </a:ext>
            </a:extLst>
          </p:cNvPr>
          <p:cNvSpPr/>
          <p:nvPr/>
        </p:nvSpPr>
        <p:spPr>
          <a:xfrm>
            <a:off x="7000222" y="3483177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98F0E4-0590-49B6-AE7A-D15E4B5001C2}"/>
              </a:ext>
            </a:extLst>
          </p:cNvPr>
          <p:cNvSpPr/>
          <p:nvPr/>
        </p:nvSpPr>
        <p:spPr>
          <a:xfrm>
            <a:off x="5317846" y="405683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4BFAAC9-08DC-4FDE-AF40-8D2F2D62756C}"/>
              </a:ext>
            </a:extLst>
          </p:cNvPr>
          <p:cNvSpPr/>
          <p:nvPr/>
        </p:nvSpPr>
        <p:spPr>
          <a:xfrm>
            <a:off x="5878638" y="405683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0A72B3-B0BC-42F4-928B-6A782B6693E1}"/>
              </a:ext>
            </a:extLst>
          </p:cNvPr>
          <p:cNvSpPr/>
          <p:nvPr/>
        </p:nvSpPr>
        <p:spPr>
          <a:xfrm>
            <a:off x="6439430" y="405683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AFF730-0B94-4CBC-80C7-2A1DE67AFD30}"/>
              </a:ext>
            </a:extLst>
          </p:cNvPr>
          <p:cNvSpPr/>
          <p:nvPr/>
        </p:nvSpPr>
        <p:spPr>
          <a:xfrm>
            <a:off x="7000222" y="405683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23B97A-AB4C-4E88-8779-67CF7C1A1CF0}"/>
              </a:ext>
            </a:extLst>
          </p:cNvPr>
          <p:cNvSpPr txBox="1"/>
          <p:nvPr/>
        </p:nvSpPr>
        <p:spPr>
          <a:xfrm>
            <a:off x="2013708" y="6560671"/>
            <a:ext cx="58864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https://www.coursera.org/learn/convolutional-neural-networks/lecture/VgyWR/object-detection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73854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8B52-0659-42D3-AB8F-6788AF19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Computational Complexity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B126-C4CF-4DFB-8BD8-5D8E0C6AFA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Total number of possible box positions in an image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Consider a box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Possible x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Possible y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(assuming stride of 1)</a:t>
                </a:r>
              </a:p>
              <a:p>
                <a:pPr lvl="1"/>
                <a:r>
                  <a:rPr lang="en-US" dirty="0"/>
                  <a:t>Total # possible positions: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all possible box sizes: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# possible boxes: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–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 800x600 image, that is 57 million!</a:t>
                </a:r>
                <a:endParaRPr lang="en-SE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B126-C4CF-4DFB-8BD8-5D8E0C6AF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25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15080-3680-4E5C-98B1-2CA6E2FA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52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EAB3-AA48-469E-82B3-BD6B27A3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FC layer into CONV Layers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276F-6234-4920-9C72-A36EB60E6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157103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At each CONV layer, each filter implicitly has the same depth as its input volume, and the number of filters implicitly equals the depth of its output volume</a:t>
                </a:r>
              </a:p>
              <a:p>
                <a:pPr lvl="1"/>
                <a:r>
                  <a:rPr lang="en-US" dirty="0"/>
                  <a:t>e.g., layer C2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</a:rPr>
                      <m:t>5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</a:rPr>
                      <m:t>×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</a:rPr>
                      <m:t>5×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filters; </a:t>
                </a:r>
                <a:r>
                  <a:rPr lang="en-US" dirty="0"/>
                  <a:t>layer C3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filters; </a:t>
                </a:r>
                <a:r>
                  <a:rPr lang="en-US" dirty="0"/>
                  <a:t>layer C4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filters</a:t>
                </a:r>
              </a:p>
              <a:p>
                <a:pPr lvl="1"/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B276F-6234-4920-9C72-A36EB60E6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1571036"/>
              </a:xfrm>
              <a:blipFill>
                <a:blip r:embed="rId2"/>
                <a:stretch>
                  <a:fillRect l="-815" t="-6615" r="-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9723-4A16-4A56-A86D-BE54F113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A82566A-3398-4771-977A-A46B8268CD93}"/>
              </a:ext>
            </a:extLst>
          </p:cNvPr>
          <p:cNvGrpSpPr/>
          <p:nvPr/>
        </p:nvGrpSpPr>
        <p:grpSpPr>
          <a:xfrm>
            <a:off x="-36512" y="2999967"/>
            <a:ext cx="9064822" cy="3525377"/>
            <a:chOff x="182880" y="1350788"/>
            <a:chExt cx="11783241" cy="4582589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72D8413-CE2A-4885-A5B9-A292EEC04D61}"/>
                </a:ext>
              </a:extLst>
            </p:cNvPr>
            <p:cNvGrpSpPr/>
            <p:nvPr/>
          </p:nvGrpSpPr>
          <p:grpSpPr>
            <a:xfrm>
              <a:off x="2489901" y="1350788"/>
              <a:ext cx="1804421" cy="1979641"/>
              <a:chOff x="2489901" y="1350788"/>
              <a:chExt cx="1804421" cy="1979641"/>
            </a:xfrm>
          </p:grpSpPr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034227C2-F604-42AE-8463-6FA4F927B640}"/>
                  </a:ext>
                </a:extLst>
              </p:cNvPr>
              <p:cNvSpPr/>
              <p:nvPr/>
            </p:nvSpPr>
            <p:spPr>
              <a:xfrm>
                <a:off x="2832537" y="1350788"/>
                <a:ext cx="1455684" cy="1434454"/>
              </a:xfrm>
              <a:prstGeom prst="cube">
                <a:avLst>
                  <a:gd name="adj" fmla="val 33059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F7D9DBB-13C3-45BA-8660-54319718B2A0}"/>
                      </a:ext>
                    </a:extLst>
                  </p:cNvPr>
                  <p:cNvSpPr txBox="1"/>
                  <p:nvPr/>
                </p:nvSpPr>
                <p:spPr>
                  <a:xfrm>
                    <a:off x="2489901" y="2890347"/>
                    <a:ext cx="1804421" cy="44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10×10×16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F7D9DBB-13C3-45BA-8660-54319718B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9901" y="2890347"/>
                    <a:ext cx="1804421" cy="4400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ACECD89-40DE-47EF-83CB-E8DD80F4F38D}"/>
                </a:ext>
              </a:extLst>
            </p:cNvPr>
            <p:cNvGrpSpPr/>
            <p:nvPr/>
          </p:nvGrpSpPr>
          <p:grpSpPr>
            <a:xfrm>
              <a:off x="5299933" y="1508442"/>
              <a:ext cx="1508533" cy="1821986"/>
              <a:chOff x="5299933" y="1508442"/>
              <a:chExt cx="1508533" cy="1821986"/>
            </a:xfrm>
          </p:grpSpPr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5A1E3EF9-0BB7-4B7A-B79C-15295A3ABEE7}"/>
                  </a:ext>
                </a:extLst>
              </p:cNvPr>
              <p:cNvSpPr/>
              <p:nvPr/>
            </p:nvSpPr>
            <p:spPr>
              <a:xfrm>
                <a:off x="5360275" y="1508442"/>
                <a:ext cx="1282264" cy="1276799"/>
              </a:xfrm>
              <a:prstGeom prst="cube">
                <a:avLst>
                  <a:gd name="adj" fmla="val 38929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2E8EB7E6-BBAD-4285-931F-C4865AD90EA7}"/>
                      </a:ext>
                    </a:extLst>
                  </p:cNvPr>
                  <p:cNvSpPr txBox="1"/>
                  <p:nvPr/>
                </p:nvSpPr>
                <p:spPr>
                  <a:xfrm>
                    <a:off x="5299933" y="2890346"/>
                    <a:ext cx="1508533" cy="44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5×5×16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2E8EB7E6-BBAD-4285-931F-C4865AD90E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933" y="2890346"/>
                    <a:ext cx="1508533" cy="4400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87EA1EA-566E-4DAE-9C94-23E6892F1534}"/>
                </a:ext>
              </a:extLst>
            </p:cNvPr>
            <p:cNvGrpSpPr/>
            <p:nvPr/>
          </p:nvGrpSpPr>
          <p:grpSpPr>
            <a:xfrm>
              <a:off x="182880" y="1350788"/>
              <a:ext cx="1656475" cy="1979641"/>
              <a:chOff x="182880" y="1350788"/>
              <a:chExt cx="1656475" cy="1979641"/>
            </a:xfrm>
          </p:grpSpPr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DCF07902-3503-47C9-844A-2E06FD3173A2}"/>
                  </a:ext>
                </a:extLst>
              </p:cNvPr>
              <p:cNvSpPr/>
              <p:nvPr/>
            </p:nvSpPr>
            <p:spPr>
              <a:xfrm>
                <a:off x="283779" y="1350788"/>
                <a:ext cx="1492469" cy="1434454"/>
              </a:xfrm>
              <a:prstGeom prst="cube">
                <a:avLst>
                  <a:gd name="adj" fmla="val 3751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F373C030-0DB3-4610-8BA7-2AA61C104B07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" y="2890347"/>
                    <a:ext cx="1656475" cy="44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14×14×3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F373C030-0DB3-4610-8BA7-2AA61C104B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880" y="2890347"/>
                    <a:ext cx="1656475" cy="4400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5765CDE-D8CA-4218-8A68-4A770C290DFE}"/>
                </a:ext>
              </a:extLst>
            </p:cNvPr>
            <p:cNvGrpSpPr/>
            <p:nvPr/>
          </p:nvGrpSpPr>
          <p:grpSpPr>
            <a:xfrm>
              <a:off x="1776248" y="2144110"/>
              <a:ext cx="931591" cy="571374"/>
              <a:chOff x="1776248" y="2144110"/>
              <a:chExt cx="931591" cy="571374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61453F68-7723-4497-884E-F2D4C29117CC}"/>
                  </a:ext>
                </a:extLst>
              </p:cNvPr>
              <p:cNvCxnSpPr/>
              <p:nvPr/>
            </p:nvCxnSpPr>
            <p:spPr>
              <a:xfrm>
                <a:off x="1870841" y="2144110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31AAF73F-7882-4F97-9646-3B595F82A4FF}"/>
                      </a:ext>
                    </a:extLst>
                  </p:cNvPr>
                  <p:cNvSpPr txBox="1"/>
                  <p:nvPr/>
                </p:nvSpPr>
                <p:spPr>
                  <a:xfrm>
                    <a:off x="1776248" y="2275402"/>
                    <a:ext cx="931591" cy="44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5×5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31AAF73F-7882-4F97-9646-3B595F82A4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248" y="2275402"/>
                    <a:ext cx="931591" cy="44008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EB76E72-07EF-424B-8BE2-26FD70743998}"/>
                </a:ext>
              </a:extLst>
            </p:cNvPr>
            <p:cNvGrpSpPr/>
            <p:nvPr/>
          </p:nvGrpSpPr>
          <p:grpSpPr>
            <a:xfrm>
              <a:off x="1972907" y="1594703"/>
              <a:ext cx="8920304" cy="2987839"/>
              <a:chOff x="1972907" y="1594703"/>
              <a:chExt cx="8920304" cy="298783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423E6E7-F58F-471A-80C7-7EC805681094}"/>
                  </a:ext>
                </a:extLst>
              </p:cNvPr>
              <p:cNvCxnSpPr/>
              <p:nvPr/>
            </p:nvCxnSpPr>
            <p:spPr>
              <a:xfrm>
                <a:off x="4461641" y="2128344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A954FA09-8779-4F6E-A6ED-B709393381F1}"/>
                      </a:ext>
                    </a:extLst>
                  </p:cNvPr>
                  <p:cNvSpPr txBox="1"/>
                  <p:nvPr/>
                </p:nvSpPr>
                <p:spPr>
                  <a:xfrm>
                    <a:off x="4412917" y="2249214"/>
                    <a:ext cx="904503" cy="440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2×2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A954FA09-8779-4F6E-A6ED-B709393381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2917" y="2249214"/>
                    <a:ext cx="904503" cy="4400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23F8A90-A94B-4D69-B4F6-3B13BD1528F8}"/>
                  </a:ext>
                </a:extLst>
              </p:cNvPr>
              <p:cNvSpPr txBox="1"/>
              <p:nvPr/>
            </p:nvSpPr>
            <p:spPr>
              <a:xfrm>
                <a:off x="4263470" y="1594703"/>
                <a:ext cx="1350670" cy="360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MAX POOL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EDE4A46-B943-46A6-B2C8-DD831A04E2ED}"/>
                  </a:ext>
                </a:extLst>
              </p:cNvPr>
              <p:cNvSpPr txBox="1"/>
              <p:nvPr/>
            </p:nvSpPr>
            <p:spPr>
              <a:xfrm>
                <a:off x="2003005" y="1627581"/>
                <a:ext cx="494259" cy="360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C1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4454FBE-12FD-4E53-9D39-7BFD93FF6ADB}"/>
                  </a:ext>
                </a:extLst>
              </p:cNvPr>
              <p:cNvSpPr txBox="1"/>
              <p:nvPr/>
            </p:nvSpPr>
            <p:spPr>
              <a:xfrm>
                <a:off x="1972907" y="4159459"/>
                <a:ext cx="494259" cy="360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C1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A7C8023-098D-459D-9F40-522A30253CA6}"/>
                  </a:ext>
                </a:extLst>
              </p:cNvPr>
              <p:cNvSpPr txBox="1"/>
              <p:nvPr/>
            </p:nvSpPr>
            <p:spPr>
              <a:xfrm>
                <a:off x="6928230" y="4212018"/>
                <a:ext cx="494258" cy="360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C2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3EB6C55-ED8C-401D-92B4-7B99FE9D591F}"/>
                  </a:ext>
                </a:extLst>
              </p:cNvPr>
              <p:cNvSpPr txBox="1"/>
              <p:nvPr/>
            </p:nvSpPr>
            <p:spPr>
              <a:xfrm>
                <a:off x="8700407" y="4222475"/>
                <a:ext cx="494258" cy="360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C3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7FEAD8D-353C-4045-BFCE-223181534C02}"/>
                  </a:ext>
                </a:extLst>
              </p:cNvPr>
              <p:cNvSpPr txBox="1"/>
              <p:nvPr/>
            </p:nvSpPr>
            <p:spPr>
              <a:xfrm>
                <a:off x="10398953" y="4218883"/>
                <a:ext cx="494258" cy="360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C4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58A5038-9DC4-4362-9AA4-B235A880ACC4}"/>
                </a:ext>
              </a:extLst>
            </p:cNvPr>
            <p:cNvGrpSpPr/>
            <p:nvPr/>
          </p:nvGrpSpPr>
          <p:grpSpPr>
            <a:xfrm>
              <a:off x="6800193" y="1596580"/>
              <a:ext cx="725214" cy="537020"/>
              <a:chOff x="6800193" y="1596580"/>
              <a:chExt cx="725214" cy="537020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FEF0D884-0CF5-4AAB-B0AF-75A14B9CBB70}"/>
                  </a:ext>
                </a:extLst>
              </p:cNvPr>
              <p:cNvCxnSpPr/>
              <p:nvPr/>
            </p:nvCxnSpPr>
            <p:spPr>
              <a:xfrm>
                <a:off x="6800193" y="2133600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3DF8D00-C093-4F44-97EC-D3379643E393}"/>
                  </a:ext>
                </a:extLst>
              </p:cNvPr>
              <p:cNvSpPr txBox="1"/>
              <p:nvPr/>
            </p:nvSpPr>
            <p:spPr>
              <a:xfrm>
                <a:off x="6928601" y="1596580"/>
                <a:ext cx="565105" cy="40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FC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B320647-1F6F-4526-8E49-5AA8F7BED8FB}"/>
                </a:ext>
              </a:extLst>
            </p:cNvPr>
            <p:cNvGrpSpPr/>
            <p:nvPr/>
          </p:nvGrpSpPr>
          <p:grpSpPr>
            <a:xfrm>
              <a:off x="8204706" y="1594703"/>
              <a:ext cx="725214" cy="549407"/>
              <a:chOff x="8204706" y="1594703"/>
              <a:chExt cx="725214" cy="54940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05BC1F64-B69F-410B-99F4-A42783B77F14}"/>
                  </a:ext>
                </a:extLst>
              </p:cNvPr>
              <p:cNvCxnSpPr/>
              <p:nvPr/>
            </p:nvCxnSpPr>
            <p:spPr>
              <a:xfrm>
                <a:off x="8204706" y="2144110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0074204-B78C-40C6-AB19-FB12655648A5}"/>
                  </a:ext>
                </a:extLst>
              </p:cNvPr>
              <p:cNvSpPr txBox="1"/>
              <p:nvPr/>
            </p:nvSpPr>
            <p:spPr>
              <a:xfrm>
                <a:off x="8333114" y="1594703"/>
                <a:ext cx="565105" cy="400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FC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39B4DFB-98FF-4E6E-A06A-C997D0FE1D1B}"/>
                </a:ext>
              </a:extLst>
            </p:cNvPr>
            <p:cNvGrpSpPr/>
            <p:nvPr/>
          </p:nvGrpSpPr>
          <p:grpSpPr>
            <a:xfrm>
              <a:off x="9512016" y="1974577"/>
              <a:ext cx="1944844" cy="1295429"/>
              <a:chOff x="9512016" y="1974577"/>
              <a:chExt cx="1944844" cy="1295429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14BB3C8-8E04-461D-9AC7-3AC3B6DEFF73}"/>
                  </a:ext>
                </a:extLst>
              </p:cNvPr>
              <p:cNvCxnSpPr/>
              <p:nvPr/>
            </p:nvCxnSpPr>
            <p:spPr>
              <a:xfrm>
                <a:off x="9512016" y="2151177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727F18A-C910-4404-981C-DCFD9AB0E2B1}"/>
                  </a:ext>
                </a:extLst>
              </p:cNvPr>
              <p:cNvSpPr/>
              <p:nvPr/>
            </p:nvSpPr>
            <p:spPr>
              <a:xfrm>
                <a:off x="10453585" y="1974577"/>
                <a:ext cx="365760" cy="36576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39C8CD1-9EAD-4AEF-8F7E-EE201BB9A04E}"/>
                  </a:ext>
                </a:extLst>
              </p:cNvPr>
              <p:cNvSpPr txBox="1"/>
              <p:nvPr/>
            </p:nvSpPr>
            <p:spPr>
              <a:xfrm>
                <a:off x="9835307" y="2509865"/>
                <a:ext cx="1621553" cy="760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charset="0"/>
                    <a:ea typeface="Cambria Math" charset="0"/>
                    <a:cs typeface="Cambria Math" charset="0"/>
                  </a:rPr>
                  <a:t>y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softmax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(4)</a:t>
                </a: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B0960F9-7E5C-4820-9228-33E1CB24D6D4}"/>
                </a:ext>
              </a:extLst>
            </p:cNvPr>
            <p:cNvGrpSpPr/>
            <p:nvPr/>
          </p:nvGrpSpPr>
          <p:grpSpPr>
            <a:xfrm>
              <a:off x="182880" y="3953150"/>
              <a:ext cx="1656475" cy="1979641"/>
              <a:chOff x="182880" y="3953150"/>
              <a:chExt cx="1656475" cy="1979641"/>
            </a:xfrm>
          </p:grpSpPr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13DC1A37-8C32-4116-AA1B-D5A66D138CFF}"/>
                  </a:ext>
                </a:extLst>
              </p:cNvPr>
              <p:cNvSpPr/>
              <p:nvPr/>
            </p:nvSpPr>
            <p:spPr>
              <a:xfrm>
                <a:off x="283779" y="3953150"/>
                <a:ext cx="1492469" cy="1434454"/>
              </a:xfrm>
              <a:prstGeom prst="cube">
                <a:avLst>
                  <a:gd name="adj" fmla="val 3751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A262EEA-7FF9-410E-9BE1-361CD9D8B90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" y="5492709"/>
                    <a:ext cx="1656475" cy="44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14×14×3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9A262EEA-7FF9-410E-9BE1-361CD9D8B9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880" y="5492709"/>
                    <a:ext cx="1656475" cy="44008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BBFFBD3-4A25-47C4-8563-132EDE450374}"/>
                </a:ext>
              </a:extLst>
            </p:cNvPr>
            <p:cNvGrpSpPr/>
            <p:nvPr/>
          </p:nvGrpSpPr>
          <p:grpSpPr>
            <a:xfrm>
              <a:off x="2489901" y="3953150"/>
              <a:ext cx="1804421" cy="1979641"/>
              <a:chOff x="2489901" y="3953150"/>
              <a:chExt cx="1804421" cy="1979641"/>
            </a:xfrm>
          </p:grpSpPr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F9EB0C08-5A56-4E9B-A891-39222AD044EF}"/>
                  </a:ext>
                </a:extLst>
              </p:cNvPr>
              <p:cNvSpPr/>
              <p:nvPr/>
            </p:nvSpPr>
            <p:spPr>
              <a:xfrm>
                <a:off x="2832537" y="3953150"/>
                <a:ext cx="1455684" cy="1434454"/>
              </a:xfrm>
              <a:prstGeom prst="cube">
                <a:avLst>
                  <a:gd name="adj" fmla="val 33059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68BE07CC-F896-4387-A470-E3FFCC6D22A1}"/>
                      </a:ext>
                    </a:extLst>
                  </p:cNvPr>
                  <p:cNvSpPr txBox="1"/>
                  <p:nvPr/>
                </p:nvSpPr>
                <p:spPr>
                  <a:xfrm>
                    <a:off x="2489901" y="5492709"/>
                    <a:ext cx="1804421" cy="44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10×10×16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68BE07CC-F896-4387-A470-E3FFCC6D22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9901" y="5492709"/>
                    <a:ext cx="1804421" cy="44008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4ED438-FB0A-4E23-B6A8-8AC365B49D46}"/>
                </a:ext>
              </a:extLst>
            </p:cNvPr>
            <p:cNvGrpSpPr/>
            <p:nvPr/>
          </p:nvGrpSpPr>
          <p:grpSpPr>
            <a:xfrm>
              <a:off x="5299933" y="4110804"/>
              <a:ext cx="1508533" cy="1821986"/>
              <a:chOff x="5299933" y="4110804"/>
              <a:chExt cx="1508533" cy="1821986"/>
            </a:xfrm>
          </p:grpSpPr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98B0755F-A575-4603-8E35-748BB392D7E8}"/>
                  </a:ext>
                </a:extLst>
              </p:cNvPr>
              <p:cNvSpPr/>
              <p:nvPr/>
            </p:nvSpPr>
            <p:spPr>
              <a:xfrm>
                <a:off x="5360275" y="4110804"/>
                <a:ext cx="1282264" cy="1276799"/>
              </a:xfrm>
              <a:prstGeom prst="cube">
                <a:avLst>
                  <a:gd name="adj" fmla="val 38929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9BEABF5-FA91-49FC-ABBA-6C374F0B2B69}"/>
                      </a:ext>
                    </a:extLst>
                  </p:cNvPr>
                  <p:cNvSpPr txBox="1"/>
                  <p:nvPr/>
                </p:nvSpPr>
                <p:spPr>
                  <a:xfrm>
                    <a:off x="5299933" y="5492708"/>
                    <a:ext cx="1508533" cy="44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5×5×16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9BEABF5-FA91-49FC-ABBA-6C374F0B2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933" y="5492708"/>
                    <a:ext cx="1508533" cy="4400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FD9047A-4D56-4B3E-B1F3-F4F9F998D375}"/>
                </a:ext>
              </a:extLst>
            </p:cNvPr>
            <p:cNvGrpSpPr/>
            <p:nvPr/>
          </p:nvGrpSpPr>
          <p:grpSpPr>
            <a:xfrm>
              <a:off x="1842746" y="4746472"/>
              <a:ext cx="920866" cy="545185"/>
              <a:chOff x="1842746" y="4746472"/>
              <a:chExt cx="920866" cy="545185"/>
            </a:xfrm>
          </p:grpSpPr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CBFA814-D837-4700-B38B-C6D203B86595}"/>
                  </a:ext>
                </a:extLst>
              </p:cNvPr>
              <p:cNvCxnSpPr/>
              <p:nvPr/>
            </p:nvCxnSpPr>
            <p:spPr>
              <a:xfrm>
                <a:off x="1870841" y="4746472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063FC84E-991C-4E42-9460-61BA0B1571E3}"/>
                      </a:ext>
                    </a:extLst>
                  </p:cNvPr>
                  <p:cNvSpPr txBox="1"/>
                  <p:nvPr/>
                </p:nvSpPr>
                <p:spPr>
                  <a:xfrm>
                    <a:off x="1842746" y="4851576"/>
                    <a:ext cx="920866" cy="4400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5×5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063FC84E-991C-4E42-9460-61BA0B1571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2746" y="4851576"/>
                    <a:ext cx="920866" cy="44008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A1CB9FD-05FB-437B-BA33-8FCD457948BE}"/>
                </a:ext>
              </a:extLst>
            </p:cNvPr>
            <p:cNvGrpSpPr/>
            <p:nvPr/>
          </p:nvGrpSpPr>
          <p:grpSpPr>
            <a:xfrm>
              <a:off x="4263470" y="4197065"/>
              <a:ext cx="1350670" cy="1094592"/>
              <a:chOff x="4263470" y="4197065"/>
              <a:chExt cx="1350670" cy="1094592"/>
            </a:xfrm>
          </p:grpSpPr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8117B841-71ED-44A9-B7B7-5948051954F2}"/>
                  </a:ext>
                </a:extLst>
              </p:cNvPr>
              <p:cNvCxnSpPr/>
              <p:nvPr/>
            </p:nvCxnSpPr>
            <p:spPr>
              <a:xfrm>
                <a:off x="4461641" y="4730706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275979D-8304-429F-A208-82A2BF56DE2E}"/>
                      </a:ext>
                    </a:extLst>
                  </p:cNvPr>
                  <p:cNvSpPr txBox="1"/>
                  <p:nvPr/>
                </p:nvSpPr>
                <p:spPr>
                  <a:xfrm>
                    <a:off x="4412917" y="4851576"/>
                    <a:ext cx="904503" cy="440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2×2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C275979D-8304-429F-A208-82A2BF56DE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2917" y="4851576"/>
                    <a:ext cx="904503" cy="44008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36A598E-7982-4BEF-860F-FC4C7E936DB3}"/>
                  </a:ext>
                </a:extLst>
              </p:cNvPr>
              <p:cNvSpPr txBox="1"/>
              <p:nvPr/>
            </p:nvSpPr>
            <p:spPr>
              <a:xfrm>
                <a:off x="4263470" y="4197065"/>
                <a:ext cx="1350670" cy="360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MAX POOL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348AB2B-1F16-4167-BAC7-AE7B0518DF15}"/>
                </a:ext>
              </a:extLst>
            </p:cNvPr>
            <p:cNvGrpSpPr/>
            <p:nvPr/>
          </p:nvGrpSpPr>
          <p:grpSpPr>
            <a:xfrm>
              <a:off x="7204221" y="4441306"/>
              <a:ext cx="1656475" cy="1491483"/>
              <a:chOff x="7204221" y="4441306"/>
              <a:chExt cx="1656475" cy="1491483"/>
            </a:xfrm>
          </p:grpSpPr>
          <p:sp>
            <p:nvSpPr>
              <p:cNvPr id="126" name="Cube 125">
                <a:extLst>
                  <a:ext uri="{FF2B5EF4-FFF2-40B4-BE49-F238E27FC236}">
                    <a16:creationId xmlns:a16="http://schemas.microsoft.com/office/drawing/2014/main" id="{047611C2-8315-4225-8521-141EEFC4318A}"/>
                  </a:ext>
                </a:extLst>
              </p:cNvPr>
              <p:cNvSpPr/>
              <p:nvPr/>
            </p:nvSpPr>
            <p:spPr>
              <a:xfrm>
                <a:off x="7547764" y="4441306"/>
                <a:ext cx="858531" cy="820540"/>
              </a:xfrm>
              <a:prstGeom prst="cube">
                <a:avLst>
                  <a:gd name="adj" fmla="val 78784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723AAA24-C507-47AE-BE2F-B388BC2876A7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221" y="5492707"/>
                    <a:ext cx="1656475" cy="44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1×1×400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723AAA24-C507-47AE-BE2F-B388BC2876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4221" y="5492707"/>
                    <a:ext cx="1656475" cy="44008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94F2054-14BF-4B72-A242-C970A1FF380B}"/>
                </a:ext>
              </a:extLst>
            </p:cNvPr>
            <p:cNvGrpSpPr/>
            <p:nvPr/>
          </p:nvGrpSpPr>
          <p:grpSpPr>
            <a:xfrm>
              <a:off x="8816830" y="4441306"/>
              <a:ext cx="1656475" cy="1491483"/>
              <a:chOff x="7204221" y="4441306"/>
              <a:chExt cx="1656475" cy="1491483"/>
            </a:xfrm>
          </p:grpSpPr>
          <p:sp>
            <p:nvSpPr>
              <p:cNvPr id="129" name="Cube 128">
                <a:extLst>
                  <a:ext uri="{FF2B5EF4-FFF2-40B4-BE49-F238E27FC236}">
                    <a16:creationId xmlns:a16="http://schemas.microsoft.com/office/drawing/2014/main" id="{38D0A1D7-A0E5-476A-A1D7-7759822D6866}"/>
                  </a:ext>
                </a:extLst>
              </p:cNvPr>
              <p:cNvSpPr/>
              <p:nvPr/>
            </p:nvSpPr>
            <p:spPr>
              <a:xfrm>
                <a:off x="7547764" y="4441306"/>
                <a:ext cx="858531" cy="820540"/>
              </a:xfrm>
              <a:prstGeom prst="cube">
                <a:avLst>
                  <a:gd name="adj" fmla="val 78784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EE925F34-D982-4103-8125-62221B13DE82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221" y="5492707"/>
                    <a:ext cx="1656475" cy="44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1×1×400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EE925F34-D982-4103-8125-62221B13DE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4221" y="5492707"/>
                    <a:ext cx="1656475" cy="44008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F69D091-24D0-4640-A9B6-0AD9F16FDB84}"/>
                </a:ext>
              </a:extLst>
            </p:cNvPr>
            <p:cNvGrpSpPr/>
            <p:nvPr/>
          </p:nvGrpSpPr>
          <p:grpSpPr>
            <a:xfrm>
              <a:off x="10138664" y="4611439"/>
              <a:ext cx="1827457" cy="1321938"/>
              <a:chOff x="10138664" y="4611439"/>
              <a:chExt cx="1827457" cy="1321938"/>
            </a:xfrm>
          </p:grpSpPr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F9ECD5BB-702C-4E78-94BB-0A4D54F74FF1}"/>
                  </a:ext>
                </a:extLst>
              </p:cNvPr>
              <p:cNvCxnSpPr/>
              <p:nvPr/>
            </p:nvCxnSpPr>
            <p:spPr>
              <a:xfrm>
                <a:off x="10138664" y="4779693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133" name="Cube 132">
                <a:extLst>
                  <a:ext uri="{FF2B5EF4-FFF2-40B4-BE49-F238E27FC236}">
                    <a16:creationId xmlns:a16="http://schemas.microsoft.com/office/drawing/2014/main" id="{0793D114-9457-4A0E-A8D0-62D12EC42180}"/>
                  </a:ext>
                </a:extLst>
              </p:cNvPr>
              <p:cNvSpPr/>
              <p:nvPr/>
            </p:nvSpPr>
            <p:spPr>
              <a:xfrm>
                <a:off x="10983638" y="4611439"/>
                <a:ext cx="504073" cy="480273"/>
              </a:xfrm>
              <a:prstGeom prst="cube">
                <a:avLst>
                  <a:gd name="adj" fmla="val 64257"/>
                </a:avLst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17BB34E-C8F9-4947-8CD2-9D4B3A0050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5534" y="5493295"/>
                    <a:ext cx="1360587" cy="44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1×1×4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17BB34E-C8F9-4947-8CD2-9D4B3A0050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5534" y="5493295"/>
                    <a:ext cx="1360587" cy="44008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73C227E-A81C-4AE4-A7FA-4350BCAE001D}"/>
                </a:ext>
              </a:extLst>
            </p:cNvPr>
            <p:cNvGrpSpPr/>
            <p:nvPr/>
          </p:nvGrpSpPr>
          <p:grpSpPr>
            <a:xfrm>
              <a:off x="6642539" y="4237194"/>
              <a:ext cx="975009" cy="1070437"/>
              <a:chOff x="6642539" y="4237194"/>
              <a:chExt cx="975009" cy="1070437"/>
            </a:xfrm>
          </p:grpSpPr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98018DD0-2834-4FF2-8969-E68A965CB7B1}"/>
                  </a:ext>
                </a:extLst>
              </p:cNvPr>
              <p:cNvCxnSpPr/>
              <p:nvPr/>
            </p:nvCxnSpPr>
            <p:spPr>
              <a:xfrm>
                <a:off x="6800193" y="4774214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0136149-FDEC-48B2-AFA5-9A2EDA20F12C}"/>
                  </a:ext>
                </a:extLst>
              </p:cNvPr>
              <p:cNvSpPr txBox="1"/>
              <p:nvPr/>
            </p:nvSpPr>
            <p:spPr>
              <a:xfrm>
                <a:off x="6928601" y="4237194"/>
                <a:ext cx="240129" cy="400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718523F6-7A0A-458C-8DA1-EB28481DF0CB}"/>
                      </a:ext>
                    </a:extLst>
                  </p:cNvPr>
                  <p:cNvSpPr/>
                  <p:nvPr/>
                </p:nvSpPr>
                <p:spPr>
                  <a:xfrm>
                    <a:off x="6642539" y="4867549"/>
                    <a:ext cx="975009" cy="44008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5×5 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718523F6-7A0A-458C-8DA1-EB28481DF0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2539" y="4867549"/>
                    <a:ext cx="975009" cy="44008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324E5F0-01D4-47AD-A4C9-492EF566740C}"/>
                </a:ext>
              </a:extLst>
            </p:cNvPr>
            <p:cNvGrpSpPr/>
            <p:nvPr/>
          </p:nvGrpSpPr>
          <p:grpSpPr>
            <a:xfrm>
              <a:off x="8325987" y="4237194"/>
              <a:ext cx="945281" cy="1063450"/>
              <a:chOff x="8325987" y="4237194"/>
              <a:chExt cx="945281" cy="1063450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7EEE42C3-248A-47F4-84A1-0438E0386239}"/>
                  </a:ext>
                </a:extLst>
              </p:cNvPr>
              <p:cNvCxnSpPr/>
              <p:nvPr/>
            </p:nvCxnSpPr>
            <p:spPr>
              <a:xfrm>
                <a:off x="8451934" y="4774214"/>
                <a:ext cx="725214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lg" len="lg"/>
              </a:ln>
              <a:effectLst/>
            </p:spPr>
          </p:cxn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B2C0EC1-A96E-4AC5-9E22-B696C5A87C30}"/>
                  </a:ext>
                </a:extLst>
              </p:cNvPr>
              <p:cNvSpPr txBox="1"/>
              <p:nvPr/>
            </p:nvSpPr>
            <p:spPr>
              <a:xfrm>
                <a:off x="8580342" y="4237194"/>
                <a:ext cx="240129" cy="400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4A680E4F-4F3D-4F98-8EF9-541F405336B2}"/>
                      </a:ext>
                    </a:extLst>
                  </p:cNvPr>
                  <p:cNvSpPr/>
                  <p:nvPr/>
                </p:nvSpPr>
                <p:spPr>
                  <a:xfrm>
                    <a:off x="8325987" y="4860563"/>
                    <a:ext cx="945281" cy="44008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1×1 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4A680E4F-4F3D-4F98-8EF9-541F405336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5987" y="4860563"/>
                    <a:ext cx="945281" cy="44008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5BD9AC9-96C6-48D9-A714-D97D59F54E5B}"/>
                </a:ext>
              </a:extLst>
            </p:cNvPr>
            <p:cNvGrpSpPr/>
            <p:nvPr/>
          </p:nvGrpSpPr>
          <p:grpSpPr>
            <a:xfrm>
              <a:off x="7537675" y="1560994"/>
              <a:ext cx="744306" cy="1769434"/>
              <a:chOff x="7641842" y="1560994"/>
              <a:chExt cx="744306" cy="1769434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09207F7C-A1A7-4477-B698-2747E3786F37}"/>
                  </a:ext>
                </a:extLst>
              </p:cNvPr>
              <p:cNvGrpSpPr/>
              <p:nvPr/>
            </p:nvGrpSpPr>
            <p:grpSpPr>
              <a:xfrm>
                <a:off x="7641842" y="1560994"/>
                <a:ext cx="744306" cy="1769434"/>
                <a:chOff x="7641842" y="1560994"/>
                <a:chExt cx="744306" cy="1769434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6F9A8E4-F701-4988-85EF-B8B8154EAD4F}"/>
                    </a:ext>
                  </a:extLst>
                </p:cNvPr>
                <p:cNvSpPr/>
                <p:nvPr/>
              </p:nvSpPr>
              <p:spPr>
                <a:xfrm>
                  <a:off x="7824629" y="1560994"/>
                  <a:ext cx="304800" cy="1276799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88677C7C-54CA-4E34-9CD1-2B96CA3BC7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41842" y="2890346"/>
                      <a:ext cx="744306" cy="4400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400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88677C7C-54CA-4E34-9CD1-2B96CA3BC7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1842" y="2890346"/>
                      <a:ext cx="744306" cy="44008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2EC94C7F-8EE2-48F1-91DC-EC12A9E9B8C0}"/>
                  </a:ext>
                </a:extLst>
              </p:cNvPr>
              <p:cNvSpPr/>
              <p:nvPr/>
            </p:nvSpPr>
            <p:spPr>
              <a:xfrm>
                <a:off x="7842790" y="1594703"/>
                <a:ext cx="278812" cy="275376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F066DA1-1FF5-4E24-AB3F-C831BEEEA852}"/>
                  </a:ext>
                </a:extLst>
              </p:cNvPr>
              <p:cNvSpPr/>
              <p:nvPr/>
            </p:nvSpPr>
            <p:spPr>
              <a:xfrm>
                <a:off x="7837947" y="1922630"/>
                <a:ext cx="278812" cy="275376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27C01D48-3505-40B1-B762-0BF06FA0C08C}"/>
                  </a:ext>
                </a:extLst>
              </p:cNvPr>
              <p:cNvSpPr/>
              <p:nvPr/>
            </p:nvSpPr>
            <p:spPr>
              <a:xfrm>
                <a:off x="7837623" y="2537825"/>
                <a:ext cx="278812" cy="275376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7D6BCCB1-87DC-4095-8291-E222E02676DE}"/>
                      </a:ext>
                    </a:extLst>
                  </p:cNvPr>
                  <p:cNvSpPr txBox="1"/>
                  <p:nvPr/>
                </p:nvSpPr>
                <p:spPr>
                  <a:xfrm>
                    <a:off x="7914059" y="2240900"/>
                    <a:ext cx="125023" cy="2800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7D6BCCB1-87DC-4095-8291-E222E0267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4059" y="2240900"/>
                    <a:ext cx="125023" cy="28005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53333" r="-46667"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6546DA1-00B9-4F5A-94ED-FECB7A4565E4}"/>
                </a:ext>
              </a:extLst>
            </p:cNvPr>
            <p:cNvGrpSpPr/>
            <p:nvPr/>
          </p:nvGrpSpPr>
          <p:grpSpPr>
            <a:xfrm>
              <a:off x="8865557" y="1554901"/>
              <a:ext cx="744306" cy="1769434"/>
              <a:chOff x="7641842" y="1560994"/>
              <a:chExt cx="744306" cy="1769434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D728C10-CF03-4BCC-812E-32DB63A6A3C9}"/>
                  </a:ext>
                </a:extLst>
              </p:cNvPr>
              <p:cNvGrpSpPr/>
              <p:nvPr/>
            </p:nvGrpSpPr>
            <p:grpSpPr>
              <a:xfrm>
                <a:off x="7641842" y="1560994"/>
                <a:ext cx="744306" cy="1769434"/>
                <a:chOff x="7641842" y="1560994"/>
                <a:chExt cx="744306" cy="176943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B1FC0E6-0739-47F4-B7D7-403BF88CEAF7}"/>
                    </a:ext>
                  </a:extLst>
                </p:cNvPr>
                <p:cNvSpPr/>
                <p:nvPr/>
              </p:nvSpPr>
              <p:spPr>
                <a:xfrm>
                  <a:off x="7824629" y="1560994"/>
                  <a:ext cx="304800" cy="1276799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8" name="TextBox 157">
                      <a:extLst>
                        <a:ext uri="{FF2B5EF4-FFF2-40B4-BE49-F238E27FC236}">
                          <a16:creationId xmlns:a16="http://schemas.microsoft.com/office/drawing/2014/main" id="{4DFDE548-1C65-4C35-AC8A-936724A5FE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41842" y="2890346"/>
                      <a:ext cx="744306" cy="4400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400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endParaRPr>
                    </a:p>
                  </p:txBody>
                </p:sp>
              </mc:Choice>
              <mc:Fallback>
                <p:sp>
                  <p:nvSpPr>
                    <p:cNvPr id="158" name="TextBox 157">
                      <a:extLst>
                        <a:ext uri="{FF2B5EF4-FFF2-40B4-BE49-F238E27FC236}">
                          <a16:creationId xmlns:a16="http://schemas.microsoft.com/office/drawing/2014/main" id="{4DFDE548-1C65-4C35-AC8A-936724A5FE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41842" y="2890346"/>
                      <a:ext cx="744306" cy="44008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90593B3-1C4E-42A8-AFD4-A32131B50B8A}"/>
                  </a:ext>
                </a:extLst>
              </p:cNvPr>
              <p:cNvSpPr/>
              <p:nvPr/>
            </p:nvSpPr>
            <p:spPr>
              <a:xfrm>
                <a:off x="7842790" y="1594703"/>
                <a:ext cx="278812" cy="275376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ADDFD19-5DEF-4F56-A42B-148C320877D8}"/>
                  </a:ext>
                </a:extLst>
              </p:cNvPr>
              <p:cNvSpPr/>
              <p:nvPr/>
            </p:nvSpPr>
            <p:spPr>
              <a:xfrm>
                <a:off x="7837947" y="1922630"/>
                <a:ext cx="278812" cy="275376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3C4EF1DE-D91B-460A-A562-C30FDAF3ACBA}"/>
                  </a:ext>
                </a:extLst>
              </p:cNvPr>
              <p:cNvSpPr/>
              <p:nvPr/>
            </p:nvSpPr>
            <p:spPr>
              <a:xfrm>
                <a:off x="7837623" y="2537825"/>
                <a:ext cx="278812" cy="275376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3B768830-BD50-4C18-A3AB-BEAD52FD4B64}"/>
                      </a:ext>
                    </a:extLst>
                  </p:cNvPr>
                  <p:cNvSpPr txBox="1"/>
                  <p:nvPr/>
                </p:nvSpPr>
                <p:spPr>
                  <a:xfrm>
                    <a:off x="7914059" y="2240900"/>
                    <a:ext cx="125023" cy="2800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3B768830-BD50-4C18-A3AB-BEAD52FD4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4059" y="2240900"/>
                    <a:ext cx="125023" cy="28005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43750" r="-43750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5266934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0_Intro.pptx" id="{7A818FB8-66AD-43B8-A07D-15BA811C4F68}" vid="{02C01383-1466-4376-AAA8-73F2DE31A6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_Slide Template</Template>
  <TotalTime>4536</TotalTime>
  <Words>2555</Words>
  <Application>Microsoft Office PowerPoint</Application>
  <PresentationFormat>On-screen Show (4:3)</PresentationFormat>
  <Paragraphs>313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Roboto</vt:lpstr>
      <vt:lpstr>Arial</vt:lpstr>
      <vt:lpstr>Calibri</vt:lpstr>
      <vt:lpstr>Cambria Math</vt:lpstr>
      <vt:lpstr>Century Schoolbook</vt:lpstr>
      <vt:lpstr>Default Design</vt:lpstr>
      <vt:lpstr>L4.2 Object Detection and Segmentation</vt:lpstr>
      <vt:lpstr>Computer Vision Tasks</vt:lpstr>
      <vt:lpstr>Outline</vt:lpstr>
      <vt:lpstr>Object Detection: Task Definition</vt:lpstr>
      <vt:lpstr>Single-Object Detection</vt:lpstr>
      <vt:lpstr>Multi-Object Detection</vt:lpstr>
      <vt:lpstr>Detecting Multiple Objects: Sliding Window</vt:lpstr>
      <vt:lpstr>Sliding Window Computational Complexity</vt:lpstr>
      <vt:lpstr>Turning FC layer into CONV Layers</vt:lpstr>
      <vt:lpstr>Convolution Implementation of Sliding Windows</vt:lpstr>
      <vt:lpstr>Region Proposals</vt:lpstr>
      <vt:lpstr>R-CNN: Training Time</vt:lpstr>
      <vt:lpstr>R-CNN Training Example</vt:lpstr>
      <vt:lpstr>R-CNN: Test Time</vt:lpstr>
      <vt:lpstr>Detection Criteria (Intersection Over Union, IOU)</vt:lpstr>
      <vt:lpstr>Non-Max Suppression (NMS)</vt:lpstr>
      <vt:lpstr>Evaluating Object Detectors: Mean Average Precision (mAP)</vt:lpstr>
      <vt:lpstr>PowerPoint Presentation</vt:lpstr>
      <vt:lpstr>Perfect Detection</vt:lpstr>
      <vt:lpstr>mAP</vt:lpstr>
      <vt:lpstr>Fast R-CNN</vt:lpstr>
      <vt:lpstr>Fast R-CNN Training Example</vt:lpstr>
      <vt:lpstr>Example Backbone and Per-Region Networks</vt:lpstr>
      <vt:lpstr>Fast R-CNN Performance</vt:lpstr>
      <vt:lpstr>Faster R-CNN</vt:lpstr>
      <vt:lpstr>Region Proposal Network</vt:lpstr>
      <vt:lpstr>Region Proposal Network</vt:lpstr>
      <vt:lpstr>Region Proposal Network</vt:lpstr>
      <vt:lpstr>PowerPoint Presentation</vt:lpstr>
      <vt:lpstr>Faster R-CNN: Loss Function</vt:lpstr>
      <vt:lpstr>Faster R-CNN: Performance</vt:lpstr>
      <vt:lpstr>Single-Stage Object Detection</vt:lpstr>
      <vt:lpstr>Summary of Object Detectors</vt:lpstr>
      <vt:lpstr>Performance Comparisons (2017)</vt:lpstr>
      <vt:lpstr>Outline</vt:lpstr>
      <vt:lpstr>Semantic Segmentation: Task Definition</vt:lpstr>
      <vt:lpstr>An Early Approach: Sliding Windows</vt:lpstr>
      <vt:lpstr>Fully Convolutional Network</vt:lpstr>
      <vt:lpstr>Fully Convolutional Network</vt:lpstr>
      <vt:lpstr>Unpooling for Upsampling </vt:lpstr>
      <vt:lpstr>Bilinear/Bicubic Interpolation for Upsampling</vt:lpstr>
      <vt:lpstr>Max Unpooling</vt:lpstr>
      <vt:lpstr>Recall: Regular Convolution</vt:lpstr>
      <vt:lpstr>Learnable Upsampling: Transposed Convolution</vt:lpstr>
      <vt:lpstr>Transposed Convolution Example</vt:lpstr>
      <vt:lpstr>Types of Segmentation Tasks</vt:lpstr>
      <vt:lpstr>Mask R-CNN for Instance Segmentation</vt:lpstr>
      <vt:lpstr>Mask R-CNN for Instance Segmentation</vt:lpstr>
      <vt:lpstr>Mask R-CNN for Keypoint Estimation</vt:lpstr>
      <vt:lpstr>Summary of Per-Region Heads for Different Tasks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 Introduction</dc:title>
  <dc:creator>Zonghua Gu</dc:creator>
  <cp:lastModifiedBy>Zonghua Gu</cp:lastModifiedBy>
  <cp:revision>352</cp:revision>
  <dcterms:created xsi:type="dcterms:W3CDTF">2020-03-21T16:53:45Z</dcterms:created>
  <dcterms:modified xsi:type="dcterms:W3CDTF">2021-04-05T18:33:11Z</dcterms:modified>
</cp:coreProperties>
</file>